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5" r:id="rId15"/>
    <p:sldId id="366" r:id="rId16"/>
    <p:sldId id="360" r:id="rId17"/>
    <p:sldId id="324" r:id="rId18"/>
    <p:sldId id="367" r:id="rId19"/>
    <p:sldId id="361" r:id="rId20"/>
    <p:sldId id="363" r:id="rId21"/>
  </p:sldIdLst>
  <p:sldSz cx="9144000" cy="5715000" type="screen16x10"/>
  <p:notesSz cx="6858000" cy="9144000"/>
  <p:defaultTextStyle>
    <a:defPPr>
      <a:defRPr lang="en-US"/>
    </a:defPPr>
    <a:lvl1pPr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1pPr>
    <a:lvl2pPr marL="355600" indent="101600"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2pPr>
    <a:lvl3pPr marL="712788" indent="201613"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3pPr>
    <a:lvl4pPr marL="1068388" indent="303213"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4pPr>
    <a:lvl5pPr marL="1425575" indent="403225" algn="l" defTabSz="712788" rtl="0" eaLnBrk="0" fontAlgn="base" hangingPunct="0">
      <a:spcBef>
        <a:spcPct val="0"/>
      </a:spcBef>
      <a:spcAft>
        <a:spcPct val="0"/>
      </a:spcAft>
      <a:defRPr sz="1400" kern="1200">
        <a:solidFill>
          <a:schemeClr val="tx1"/>
        </a:solidFill>
        <a:latin typeface="Calibri" panose="020F0502020204030204" pitchFamily="34" charset="0"/>
        <a:ea typeface="+mn-ea"/>
        <a:cs typeface="+mn-cs"/>
      </a:defRPr>
    </a:lvl5pPr>
    <a:lvl6pPr marL="2286000" algn="l" defTabSz="914400" rtl="0" eaLnBrk="1" latinLnBrk="0" hangingPunct="1">
      <a:defRPr sz="1400" kern="1200">
        <a:solidFill>
          <a:schemeClr val="tx1"/>
        </a:solidFill>
        <a:latin typeface="Calibri" panose="020F0502020204030204" pitchFamily="34" charset="0"/>
        <a:ea typeface="+mn-ea"/>
        <a:cs typeface="+mn-cs"/>
      </a:defRPr>
    </a:lvl6pPr>
    <a:lvl7pPr marL="2743200" algn="l" defTabSz="914400" rtl="0" eaLnBrk="1" latinLnBrk="0" hangingPunct="1">
      <a:defRPr sz="1400" kern="1200">
        <a:solidFill>
          <a:schemeClr val="tx1"/>
        </a:solidFill>
        <a:latin typeface="Calibri" panose="020F0502020204030204" pitchFamily="34" charset="0"/>
        <a:ea typeface="+mn-ea"/>
        <a:cs typeface="+mn-cs"/>
      </a:defRPr>
    </a:lvl7pPr>
    <a:lvl8pPr marL="3200400" algn="l" defTabSz="914400" rtl="0" eaLnBrk="1" latinLnBrk="0" hangingPunct="1">
      <a:defRPr sz="1400" kern="1200">
        <a:solidFill>
          <a:schemeClr val="tx1"/>
        </a:solidFill>
        <a:latin typeface="Calibri" panose="020F0502020204030204" pitchFamily="34" charset="0"/>
        <a:ea typeface="+mn-ea"/>
        <a:cs typeface="+mn-cs"/>
      </a:defRPr>
    </a:lvl8pPr>
    <a:lvl9pPr marL="3657600" algn="l" defTabSz="914400" rtl="0" eaLnBrk="1" latinLnBrk="0" hangingPunct="1">
      <a:defRPr sz="1400"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pos="144">
          <p15:clr>
            <a:srgbClr val="A4A3A4"/>
          </p15:clr>
        </p15:guide>
        <p15:guide id="2" orient="horz" pos="1296">
          <p15:clr>
            <a:srgbClr val="A4A3A4"/>
          </p15:clr>
        </p15:guide>
        <p15:guide id="3" pos="2880">
          <p15:clr>
            <a:srgbClr val="A4A3A4"/>
          </p15:clr>
        </p15:guide>
        <p15:guide id="4" orient="horz" pos="1800">
          <p15:clr>
            <a:srgbClr val="A4A3A4"/>
          </p15:clr>
        </p15:guide>
        <p15:guide id="5" pos="4464">
          <p15:clr>
            <a:srgbClr val="A4A3A4"/>
          </p15:clr>
        </p15:guide>
        <p15:guide id="6" pos="40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FFB900"/>
    <a:srgbClr val="00BCF2"/>
    <a:srgbClr val="00B294"/>
    <a:srgbClr val="BAD80A"/>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0984" autoAdjust="0"/>
  </p:normalViewPr>
  <p:slideViewPr>
    <p:cSldViewPr snapToGrid="0">
      <p:cViewPr varScale="1">
        <p:scale>
          <a:sx n="132" d="100"/>
          <a:sy n="132" d="100"/>
        </p:scale>
        <p:origin x="1716" y="120"/>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9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713203"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713203" eaLnBrk="1" fontAlgn="auto" hangingPunct="1">
              <a:spcBef>
                <a:spcPts val="0"/>
              </a:spcBef>
              <a:spcAft>
                <a:spcPts val="0"/>
              </a:spcAft>
              <a:defRPr sz="1200">
                <a:latin typeface="+mn-lt"/>
              </a:defRPr>
            </a:lvl1pPr>
          </a:lstStyle>
          <a:p>
            <a:pPr>
              <a:defRPr/>
            </a:pPr>
            <a:fld id="{0715FFDA-6D28-48C2-9962-B07A06100A2F}" type="datetimeFigureOut">
              <a:rPr lang="en-US"/>
              <a:pPr>
                <a:defRPr/>
              </a:pPr>
              <a:t>11/2/2017</a:t>
            </a:fld>
            <a:endParaRPr lang="nl-NL"/>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713203"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713203" eaLnBrk="1" fontAlgn="auto" hangingPunct="1">
              <a:spcBef>
                <a:spcPts val="0"/>
              </a:spcBef>
              <a:spcAft>
                <a:spcPts val="0"/>
              </a:spcAft>
              <a:defRPr sz="1200">
                <a:latin typeface="+mn-lt"/>
              </a:defRPr>
            </a:lvl1pPr>
          </a:lstStyle>
          <a:p>
            <a:pPr>
              <a:defRPr/>
            </a:pPr>
            <a:fld id="{9CF0F28B-7A3B-4EF7-891C-F30B0B3DDA4E}" type="slidenum">
              <a:rPr lang="en-US"/>
              <a:pPr>
                <a:defRPr/>
              </a:pPr>
              <a:t>‹#›</a:t>
            </a:fld>
            <a:endParaRPr lang="nl-NL"/>
          </a:p>
        </p:txBody>
      </p:sp>
    </p:spTree>
    <p:extLst>
      <p:ext uri="{BB962C8B-B14F-4D97-AF65-F5344CB8AC3E}">
        <p14:creationId xmlns:p14="http://schemas.microsoft.com/office/powerpoint/2010/main" val="20717999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nl-NL" b="0" u="none" dirty="0"/>
              <a:t>De volgende presentatie is bedoeld voor gebruik door jongeren van vijf tot tien jaar oud. We adviseren om zestig minuten te plannen voor deze activiteit. Maak de tijd korter voor jongere deelnemers. </a:t>
            </a:r>
            <a:endParaRPr lang="nl-NL" b="1" u="sng" dirty="0"/>
          </a:p>
          <a:p>
            <a:pPr eaLnBrk="1" hangingPunct="1">
              <a:spcBef>
                <a:spcPct val="0"/>
              </a:spcBef>
            </a:pPr>
            <a:endParaRPr lang="nl-NL" altLang="nl-NL" b="1" u="sng" dirty="0">
              <a:solidFill>
                <a:srgbClr val="000000"/>
              </a:solidFill>
            </a:endParaRPr>
          </a:p>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a:defRPr/>
            </a:pPr>
            <a:r>
              <a:rPr lang="nl-NL" b="0" u="none" dirty="0"/>
              <a:t>“Dag allemaal</a:t>
            </a:r>
            <a:r>
              <a:rPr lang="nl-NL" kern="1200" dirty="0">
                <a:effectLst/>
                <a:latin typeface="+mn-lt"/>
              </a:rPr>
              <a:t>! Ik ben &lt;naam&gt;, van &lt;bedrijf&gt;. </a:t>
            </a:r>
            <a:r>
              <a:rPr lang="nl-NL" b="0" u="none" dirty="0"/>
              <a:t>Vandaag gaan we Hour of Code</a:t>
            </a:r>
            <a:r>
              <a:rPr lang="nl-NL" b="0" u="none" baseline="30000" dirty="0"/>
              <a:t>TM</a:t>
            </a:r>
            <a:r>
              <a:rPr lang="nl-NL" b="0" u="none" dirty="0"/>
              <a:t> met Minecraft doen. </a:t>
            </a:r>
            <a:r>
              <a:rPr lang="nl-NL" kern="1200" dirty="0">
                <a:effectLst/>
                <a:latin typeface="+mn-lt"/>
              </a:rPr>
              <a:t>Hour of </a:t>
            </a:r>
            <a:r>
              <a:rPr lang="nl-NL" b="0" u="none" dirty="0"/>
              <a:t>Code</a:t>
            </a:r>
            <a:r>
              <a:rPr lang="nl-NL" b="0" u="none" baseline="30000" dirty="0"/>
              <a:t>TM</a:t>
            </a:r>
            <a:r>
              <a:rPr lang="nl-NL" kern="1200" dirty="0">
                <a:effectLst/>
                <a:latin typeface="+mn-lt"/>
              </a:rPr>
              <a:t> is</a:t>
            </a:r>
            <a:r>
              <a:rPr lang="nl-NL" dirty="0"/>
              <a:t> een</a:t>
            </a:r>
            <a:r>
              <a:rPr lang="nl-NL" kern="1200" dirty="0">
                <a:effectLst/>
                <a:latin typeface="+mn-lt"/>
              </a:rPr>
              <a:t> wereldwijde campagne die wordt georganiseerd door het non-profitbedrijf Code.org, om te laten zien dat iedereen de basisprincipes van programmeren kan leren. Vandaag hoor jij daarbij</a:t>
            </a:r>
            <a:r>
              <a:rPr lang="nl-NL" dirty="0"/>
              <a:t> –</a:t>
            </a:r>
            <a:r>
              <a:rPr lang="nl-NL" b="0" u="none" baseline="0" dirty="0"/>
              <a:t> je gaat leren programmeren met de nieuwe Minecraft-tutorial, Hour of </a:t>
            </a:r>
            <a:r>
              <a:rPr lang="nl-NL" b="0" u="none" dirty="0"/>
              <a:t>Code</a:t>
            </a:r>
            <a:r>
              <a:rPr lang="nl-NL" b="0" u="none" baseline="30000" dirty="0"/>
              <a:t>TM</a:t>
            </a:r>
            <a:r>
              <a:rPr lang="nl-NL" b="0" u="none" baseline="0" dirty="0"/>
              <a:t>, van Microsoft. We gaan het eerst hebben over wat programmeren is, waarom het belangrijk is, en waarom het zo leuk is!”</a:t>
            </a:r>
            <a:endParaRPr lang="nl-NL" b="1" u="sng" dirty="0"/>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dirty="0">
                <a:solidFill>
                  <a:srgbClr val="000000"/>
                </a:solidFill>
              </a:rPr>
              <a:t>Maak de deelnemers</a:t>
            </a:r>
            <a:r>
              <a:rPr lang="nl-NL" dirty="0"/>
              <a:t> </a:t>
            </a:r>
            <a:r>
              <a:rPr lang="nl-NL" altLang="nl-NL" dirty="0">
                <a:solidFill>
                  <a:srgbClr val="000000"/>
                </a:solidFill>
              </a:rPr>
              <a:t>enthousiast</a:t>
            </a:r>
            <a:r>
              <a:rPr lang="nl-NL" dirty="0"/>
              <a:t> </a:t>
            </a:r>
            <a:r>
              <a:rPr lang="nl-NL" altLang="nl-NL" dirty="0">
                <a:solidFill>
                  <a:srgbClr val="000000"/>
                </a:solidFill>
              </a:rPr>
              <a:t>voor Hour of Code</a:t>
            </a:r>
            <a:r>
              <a:rPr lang="nl-NL" altLang="nl-NL" baseline="30000" dirty="0">
                <a:solidFill>
                  <a:srgbClr val="000000"/>
                </a:solidFill>
              </a:rPr>
              <a:t>TM</a:t>
            </a:r>
            <a:r>
              <a:rPr lang="nl-NL" altLang="nl-NL" dirty="0">
                <a:solidFill>
                  <a:srgbClr val="000000"/>
                </a:solidFill>
              </a:rPr>
              <a:t>!</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OPMERKING VOOR DE BEGELEIDER:</a:t>
            </a:r>
          </a:p>
          <a:p>
            <a:pPr eaLnBrk="1" hangingPunct="1">
              <a:spcBef>
                <a:spcPct val="0"/>
              </a:spcBef>
            </a:pPr>
            <a:r>
              <a:rPr lang="nl-NL" altLang="nl-NL" dirty="0">
                <a:solidFill>
                  <a:srgbClr val="000000"/>
                </a:solidFill>
              </a:rPr>
              <a:t>Vergeet</a:t>
            </a:r>
            <a:r>
              <a:rPr lang="nl-NL" dirty="0"/>
              <a:t> </a:t>
            </a:r>
            <a:r>
              <a:rPr lang="nl-NL" altLang="nl-NL" dirty="0">
                <a:solidFill>
                  <a:srgbClr val="000000"/>
                </a:solidFill>
              </a:rPr>
              <a:t>niet: het voornaamste</a:t>
            </a:r>
            <a:r>
              <a:rPr lang="nl-NL" dirty="0"/>
              <a:t> </a:t>
            </a:r>
            <a:r>
              <a:rPr lang="nl-NL" altLang="nl-NL" dirty="0">
                <a:solidFill>
                  <a:srgbClr val="000000"/>
                </a:solidFill>
              </a:rPr>
              <a:t>doel van het evenement is dat de deelnemers de tutorial gebruiken. Pas uw</a:t>
            </a:r>
            <a:r>
              <a:rPr lang="nl-NL" dirty="0"/>
              <a:t> </a:t>
            </a:r>
            <a:r>
              <a:rPr lang="nl-NL" altLang="nl-NL" dirty="0">
                <a:solidFill>
                  <a:srgbClr val="000000"/>
                </a:solidFill>
              </a:rPr>
              <a:t>presentatietijd</a:t>
            </a:r>
            <a:r>
              <a:rPr lang="nl-NL" dirty="0"/>
              <a:t> </a:t>
            </a:r>
            <a:r>
              <a:rPr lang="nl-NL" altLang="nl-NL" dirty="0">
                <a:solidFill>
                  <a:srgbClr val="000000"/>
                </a:solidFill>
              </a:rPr>
              <a:t>hieraan</a:t>
            </a:r>
            <a:r>
              <a:rPr lang="nl-NL" dirty="0"/>
              <a:t> </a:t>
            </a:r>
            <a:r>
              <a:rPr lang="nl-NL" altLang="nl-NL" dirty="0">
                <a:solidFill>
                  <a:srgbClr val="000000"/>
                </a:solidFill>
              </a:rPr>
              <a:t>aan. U hoeft de meeste</a:t>
            </a:r>
            <a:r>
              <a:rPr lang="nl-NL" dirty="0"/>
              <a:t> </a:t>
            </a:r>
            <a:r>
              <a:rPr lang="nl-NL" altLang="nl-NL" dirty="0">
                <a:solidFill>
                  <a:srgbClr val="000000"/>
                </a:solidFill>
              </a:rPr>
              <a:t>dia's in de presentatie maar heel kort</a:t>
            </a:r>
            <a:r>
              <a:rPr lang="nl-NL" dirty="0"/>
              <a:t> </a:t>
            </a:r>
            <a:r>
              <a:rPr lang="nl-NL" altLang="nl-NL" dirty="0">
                <a:solidFill>
                  <a:srgbClr val="000000"/>
                </a:solidFill>
              </a:rPr>
              <a:t>te</a:t>
            </a:r>
            <a:r>
              <a:rPr lang="nl-NL" dirty="0"/>
              <a:t> </a:t>
            </a:r>
            <a:r>
              <a:rPr lang="nl-NL" altLang="nl-NL" dirty="0">
                <a:solidFill>
                  <a:srgbClr val="000000"/>
                </a:solidFill>
              </a:rPr>
              <a:t>laten</a:t>
            </a:r>
            <a:r>
              <a:rPr lang="nl-NL" dirty="0"/>
              <a:t> </a:t>
            </a:r>
            <a:r>
              <a:rPr lang="nl-NL" altLang="nl-NL" dirty="0">
                <a:solidFill>
                  <a:srgbClr val="000000"/>
                </a:solidFill>
              </a:rPr>
              <a:t>zien. Dit</a:t>
            </a:r>
            <a:r>
              <a:rPr lang="nl-NL" dirty="0"/>
              <a:t> </a:t>
            </a:r>
            <a:r>
              <a:rPr lang="nl-NL" altLang="nl-NL" dirty="0">
                <a:solidFill>
                  <a:srgbClr val="000000"/>
                </a:solidFill>
              </a:rPr>
              <a:t>ondersteunt</a:t>
            </a:r>
            <a:r>
              <a:rPr lang="nl-NL" dirty="0"/>
              <a:t> </a:t>
            </a:r>
            <a:r>
              <a:rPr lang="nl-NL" altLang="nl-NL" dirty="0">
                <a:solidFill>
                  <a:srgbClr val="000000"/>
                </a:solidFill>
              </a:rPr>
              <a:t>een</a:t>
            </a:r>
            <a:r>
              <a:rPr lang="nl-NL" dirty="0"/>
              <a:t> </a:t>
            </a:r>
            <a:r>
              <a:rPr lang="nl-NL" altLang="nl-NL" dirty="0">
                <a:solidFill>
                  <a:srgbClr val="000000"/>
                </a:solidFill>
              </a:rPr>
              <a:t>snelle</a:t>
            </a:r>
            <a:r>
              <a:rPr lang="nl-NL" dirty="0"/>
              <a:t> </a:t>
            </a:r>
            <a:r>
              <a:rPr lang="nl-NL" altLang="nl-NL" dirty="0">
                <a:solidFill>
                  <a:srgbClr val="000000"/>
                </a:solidFill>
              </a:rPr>
              <a:t>en</a:t>
            </a:r>
            <a:r>
              <a:rPr lang="nl-NL" dirty="0"/>
              <a:t> </a:t>
            </a:r>
            <a:r>
              <a:rPr lang="nl-NL" altLang="nl-NL" dirty="0">
                <a:solidFill>
                  <a:srgbClr val="000000"/>
                </a:solidFill>
              </a:rPr>
              <a:t>interactieve</a:t>
            </a:r>
            <a:r>
              <a:rPr lang="nl-NL" dirty="0"/>
              <a:t> </a:t>
            </a:r>
            <a:r>
              <a:rPr lang="nl-NL" altLang="nl-NL" dirty="0">
                <a:solidFill>
                  <a:srgbClr val="000000"/>
                </a:solidFill>
              </a:rPr>
              <a:t>presentatie.</a:t>
            </a: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Op deze afbeelding wordt wereldwijde deelname aan Hour of Code™-gebeurtenissen afgebeeld.</a:t>
            </a: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B088D3AA-E509-4176-9F7D-998579D53385}" type="slidenum">
              <a:rPr lang="en-US" altLang="nl-NL" sz="1200" smtClean="0">
                <a:solidFill>
                  <a:srgbClr val="000000"/>
                </a:solidFill>
              </a:rPr>
              <a:pPr defTabSz="712788" fontAlgn="base">
                <a:spcBef>
                  <a:spcPct val="0"/>
                </a:spcBef>
                <a:spcAft>
                  <a:spcPct val="0"/>
                </a:spcAft>
                <a:buSzPct val="100000"/>
              </a:pPr>
              <a:t>1</a:t>
            </a:fld>
            <a:endParaRPr lang="nl-NL" altLang="nl-NL" sz="1200">
              <a:solidFill>
                <a:srgbClr val="000000"/>
              </a:solidFill>
            </a:endParaRPr>
          </a:p>
        </p:txBody>
      </p:sp>
    </p:spTree>
    <p:extLst>
      <p:ext uri="{BB962C8B-B14F-4D97-AF65-F5344CB8AC3E}">
        <p14:creationId xmlns:p14="http://schemas.microsoft.com/office/powerpoint/2010/main" val="4179366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b="0" baseline="0" dirty="0"/>
              <a:t>“</a:t>
            </a:r>
            <a:r>
              <a:rPr lang="nl-NL" sz="1200" kern="1200" dirty="0">
                <a:solidFill>
                  <a:schemeClr val="tx1"/>
                </a:solidFill>
                <a:effectLst/>
                <a:latin typeface="+mn-lt"/>
              </a:rPr>
              <a:t>Met programmeren kun je ook nieuwe dingen maken, dus het helpt om je fantasie en je creativiteit te gebruiken!”</a:t>
            </a:r>
            <a:endParaRPr lang="nl-NL" altLang="nl-NL" dirty="0">
              <a:solidFill>
                <a:srgbClr val="000000"/>
              </a:solidFill>
            </a:endParaRPr>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FB472743-97DF-417C-9B3C-950384E44416}" type="slidenum">
              <a:rPr lang="en-US" altLang="nl-NL" sz="1200" smtClean="0">
                <a:solidFill>
                  <a:srgbClr val="000000"/>
                </a:solidFill>
              </a:rPr>
              <a:pPr defTabSz="712788" fontAlgn="base">
                <a:spcBef>
                  <a:spcPct val="0"/>
                </a:spcBef>
                <a:spcAft>
                  <a:spcPct val="0"/>
                </a:spcAft>
                <a:buSzPct val="100000"/>
              </a:pPr>
              <a:t>10</a:t>
            </a:fld>
            <a:endParaRPr lang="nl-NL" altLang="nl-NL" sz="1200">
              <a:solidFill>
                <a:srgbClr val="000000"/>
              </a:solidFill>
            </a:endParaRPr>
          </a:p>
        </p:txBody>
      </p:sp>
    </p:spTree>
    <p:extLst>
      <p:ext uri="{BB962C8B-B14F-4D97-AF65-F5344CB8AC3E}">
        <p14:creationId xmlns:p14="http://schemas.microsoft.com/office/powerpoint/2010/main" val="3818225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t>“Programmeren is een groepsactiviteit! Iedereen die programmeert, is altijd bezig puzzels op te lossen en zijn fantasie te gebruiken. Daarom </a:t>
            </a:r>
            <a:r>
              <a:rPr lang="nl-NL" sz="1200" kern="1200" dirty="0">
                <a:solidFill>
                  <a:schemeClr val="tx1"/>
                </a:solidFill>
                <a:effectLst/>
                <a:latin typeface="+mn-lt"/>
              </a:rPr>
              <a:t>helpen we elkaar door ideeën en oplossingen uit te wisselen!” </a:t>
            </a:r>
            <a:endParaRPr lang="nl-NL" altLang="nl-NL" dirty="0">
              <a:solidFill>
                <a:srgbClr val="000000"/>
              </a:solidFill>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66E7C37C-9543-436C-93B7-ABD4BAFDC6B5}" type="slidenum">
              <a:rPr lang="en-US" altLang="nl-NL" sz="1200" smtClean="0">
                <a:solidFill>
                  <a:srgbClr val="000000"/>
                </a:solidFill>
              </a:rPr>
              <a:pPr defTabSz="712788" fontAlgn="base">
                <a:spcBef>
                  <a:spcPct val="0"/>
                </a:spcBef>
                <a:spcAft>
                  <a:spcPct val="0"/>
                </a:spcAft>
                <a:buSzPct val="100000"/>
              </a:pPr>
              <a:t>11</a:t>
            </a:fld>
            <a:endParaRPr lang="nl-NL" altLang="nl-NL" sz="1200">
              <a:solidFill>
                <a:srgbClr val="000000"/>
              </a:solidFill>
            </a:endParaRPr>
          </a:p>
        </p:txBody>
      </p:sp>
    </p:spTree>
    <p:extLst>
      <p:ext uri="{BB962C8B-B14F-4D97-AF65-F5344CB8AC3E}">
        <p14:creationId xmlns:p14="http://schemas.microsoft.com/office/powerpoint/2010/main" val="502156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"Wat vinden</a:t>
            </a:r>
            <a:r>
              <a:rPr lang="nl-NL"/>
              <a:t> </a:t>
            </a:r>
            <a:r>
              <a:rPr lang="nl-NL" altLang="nl-NL" dirty="0">
                <a:solidFill>
                  <a:srgbClr val="000000"/>
                </a:solidFill>
              </a:rPr>
              <a:t>jullie</a:t>
            </a:r>
            <a:r>
              <a:rPr lang="nl-NL"/>
              <a:t> </a:t>
            </a:r>
            <a:r>
              <a:rPr lang="nl-NL" altLang="nl-NL" dirty="0">
                <a:solidFill>
                  <a:srgbClr val="000000"/>
                </a:solidFill>
              </a:rPr>
              <a:t>leuk om te</a:t>
            </a:r>
            <a:r>
              <a:rPr lang="nl-NL"/>
              <a:t> </a:t>
            </a:r>
            <a:r>
              <a:rPr lang="nl-NL" altLang="nl-NL" dirty="0">
                <a:solidFill>
                  <a:srgbClr val="000000"/>
                </a:solidFill>
              </a:rPr>
              <a:t>doen? Het mag van alles</a:t>
            </a:r>
            <a:r>
              <a:rPr lang="nl-NL"/>
              <a:t> </a:t>
            </a:r>
            <a:r>
              <a:rPr lang="nl-NL" altLang="nl-NL" dirty="0">
                <a:solidFill>
                  <a:srgbClr val="000000"/>
                </a:solidFill>
              </a:rPr>
              <a:t>zijn: lezen, sporten, mode, videospelletjes."</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rPr>
              <a:t>Zo presenteren we programmeren als iets dat te maken heeft met dingen buiten de technische sfeer, zodat er meer kans is dat jonge mensen er belangstelling voor krijgen. Het doel is om hun fantasie aan het werk te zetten zodat ze een hobby kunnen omzetten in een programmeerproject waarmee ze die hobby verder kunnen ontwikkelen. </a:t>
            </a:r>
            <a:endParaRPr lang="nl-NL" b="1" u="sng" dirty="0"/>
          </a:p>
          <a:p>
            <a:endParaRPr lang="nl-NL" b="1" dirty="0"/>
          </a:p>
          <a:p>
            <a:r>
              <a:rPr lang="nl-NL" b="1" u="sng" dirty="0"/>
              <a:t>OPMERKING VOOR DE BEGELEIDER: </a:t>
            </a:r>
            <a:r>
              <a:rPr lang="nl-NL" b="0" dirty="0"/>
              <a:t>vraag de deelnemers om te vertellen over hun hobby’s en ideeën</a:t>
            </a:r>
            <a:endParaRPr lang="nl-NL" altLang="nl-NL" dirty="0">
              <a:solidFill>
                <a:srgbClr val="000000"/>
              </a:solidFill>
            </a:endParaRP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754023E5-F160-44B0-8ED9-88DF2BC3FF8F}" type="slidenum">
              <a:rPr lang="en-US" altLang="nl-NL" sz="1200" smtClean="0">
                <a:solidFill>
                  <a:srgbClr val="000000"/>
                </a:solidFill>
              </a:rPr>
              <a:pPr defTabSz="712788" fontAlgn="base">
                <a:spcBef>
                  <a:spcPct val="0"/>
                </a:spcBef>
                <a:spcAft>
                  <a:spcPct val="0"/>
                </a:spcAft>
                <a:buSzPct val="100000"/>
              </a:pPr>
              <a:t>12</a:t>
            </a:fld>
            <a:endParaRPr lang="nl-NL" altLang="nl-NL" sz="1200">
              <a:solidFill>
                <a:srgbClr val="000000"/>
              </a:solidFill>
            </a:endParaRPr>
          </a:p>
        </p:txBody>
      </p:sp>
    </p:spTree>
    <p:extLst>
      <p:ext uri="{BB962C8B-B14F-4D97-AF65-F5344CB8AC3E}">
        <p14:creationId xmlns:p14="http://schemas.microsoft.com/office/powerpoint/2010/main" val="128422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"Programmeren</a:t>
            </a:r>
            <a:r>
              <a:rPr lang="nl-NL" dirty="0"/>
              <a:t> </a:t>
            </a:r>
            <a:r>
              <a:rPr lang="nl-NL" altLang="nl-NL" dirty="0">
                <a:solidFill>
                  <a:srgbClr val="000000"/>
                </a:solidFill>
              </a:rPr>
              <a:t>kan</a:t>
            </a:r>
            <a:r>
              <a:rPr lang="nl-NL" dirty="0"/>
              <a:t> </a:t>
            </a:r>
            <a:r>
              <a:rPr lang="nl-NL" altLang="nl-NL" dirty="0">
                <a:solidFill>
                  <a:srgbClr val="000000"/>
                </a:solidFill>
              </a:rPr>
              <a:t>een</a:t>
            </a:r>
            <a:r>
              <a:rPr lang="nl-NL" dirty="0"/>
              <a:t> </a:t>
            </a:r>
            <a:r>
              <a:rPr lang="nl-NL" altLang="nl-NL" dirty="0">
                <a:solidFill>
                  <a:srgbClr val="000000"/>
                </a:solidFill>
              </a:rPr>
              <a:t>onderdeel</a:t>
            </a:r>
            <a:r>
              <a:rPr lang="nl-NL" dirty="0"/>
              <a:t> </a:t>
            </a:r>
            <a:r>
              <a:rPr lang="nl-NL" altLang="nl-NL" dirty="0">
                <a:solidFill>
                  <a:srgbClr val="000000"/>
                </a:solidFill>
              </a:rPr>
              <a:t>zijn van alles wat je</a:t>
            </a:r>
            <a:r>
              <a:rPr lang="nl-NL" dirty="0"/>
              <a:t> </a:t>
            </a:r>
            <a:r>
              <a:rPr lang="nl-NL" altLang="nl-NL" dirty="0">
                <a:solidFill>
                  <a:srgbClr val="000000"/>
                </a:solidFill>
              </a:rPr>
              <a:t>graag</a:t>
            </a:r>
            <a:r>
              <a:rPr lang="nl-NL" dirty="0"/>
              <a:t> </a:t>
            </a:r>
            <a:r>
              <a:rPr lang="nl-NL" altLang="nl-NL" dirty="0">
                <a:solidFill>
                  <a:srgbClr val="000000"/>
                </a:solidFill>
              </a:rPr>
              <a:t>doet!"</a:t>
            </a:r>
          </a:p>
          <a:p>
            <a:pPr eaLnBrk="1" hangingPunct="1">
              <a:spcBef>
                <a:spcPct val="0"/>
              </a:spcBef>
            </a:pPr>
            <a:endParaRPr lang="nl-NL" altLang="nl-NL" dirty="0">
              <a:solidFill>
                <a:srgbClr val="000000"/>
              </a:solidFill>
            </a:endParaRPr>
          </a:p>
          <a:p>
            <a:pPr eaLnBrk="1" hangingPunct="1">
              <a:spcBef>
                <a:spcPct val="0"/>
              </a:spcBef>
            </a:pPr>
            <a:r>
              <a:rPr lang="nl-NL" altLang="nl-NL" dirty="0">
                <a:solidFill>
                  <a:srgbClr val="000000"/>
                </a:solidFill>
              </a:rPr>
              <a:t>*VOORBEELDEN DIE U KUNT GEBRUIKEN</a:t>
            </a:r>
          </a:p>
          <a:p>
            <a:pPr marL="628650" lvl="1" indent="-171450">
              <a:buFont typeface="Arial"/>
              <a:buChar char="•"/>
            </a:pPr>
            <a:r>
              <a:rPr lang="nl-NL" sz="1200" kern="1200" dirty="0">
                <a:solidFill>
                  <a:schemeClr val="tx1"/>
                </a:solidFill>
                <a:effectLst/>
                <a:latin typeface="+mn-lt"/>
              </a:rPr>
              <a:t>Kinderen die van </a:t>
            </a:r>
            <a:r>
              <a:rPr lang="nl-NL" sz="1200" b="1" kern="1200" dirty="0">
                <a:solidFill>
                  <a:schemeClr val="tx1"/>
                </a:solidFill>
                <a:effectLst/>
                <a:latin typeface="+mn-lt"/>
              </a:rPr>
              <a:t>films </a:t>
            </a:r>
            <a:r>
              <a:rPr lang="nl-NL" sz="1200" kern="1200" dirty="0">
                <a:solidFill>
                  <a:schemeClr val="tx1"/>
                </a:solidFill>
                <a:effectLst/>
                <a:latin typeface="+mn-lt"/>
              </a:rPr>
              <a:t>houden, kunnen een app maken waarin mensen films beoordelen en erover praten</a:t>
            </a:r>
            <a:endParaRPr lang="nl-NL" dirty="0">
              <a:effectLst/>
            </a:endParaRPr>
          </a:p>
          <a:p>
            <a:pPr marL="628650" lvl="1" indent="-171450">
              <a:buFont typeface="Arial"/>
              <a:buChar char="•"/>
            </a:pPr>
            <a:r>
              <a:rPr lang="nl-NL" sz="1200" kern="1200" dirty="0">
                <a:solidFill>
                  <a:schemeClr val="tx1"/>
                </a:solidFill>
                <a:effectLst/>
                <a:latin typeface="+mn-lt"/>
              </a:rPr>
              <a:t>Iemand die van </a:t>
            </a:r>
            <a:r>
              <a:rPr lang="nl-NL" sz="1200" b="1" kern="1200" dirty="0">
                <a:solidFill>
                  <a:schemeClr val="tx1"/>
                </a:solidFill>
                <a:effectLst/>
                <a:latin typeface="+mn-lt"/>
              </a:rPr>
              <a:t>videogames </a:t>
            </a:r>
            <a:r>
              <a:rPr lang="nl-NL" sz="1200" kern="1200" dirty="0">
                <a:solidFill>
                  <a:schemeClr val="tx1"/>
                </a:solidFill>
                <a:effectLst/>
                <a:latin typeface="+mn-lt"/>
              </a:rPr>
              <a:t>houdt, kan zelf een game maken</a:t>
            </a:r>
            <a:endParaRPr lang="nl-NL" altLang="nl-NL" dirty="0">
              <a:solidFill>
                <a:srgbClr val="000000"/>
              </a:solidFill>
            </a:endParaRPr>
          </a:p>
          <a:p>
            <a:pPr marL="628650" lvl="1" indent="-171450" eaLnBrk="1" hangingPunct="1">
              <a:spcBef>
                <a:spcPct val="0"/>
              </a:spcBef>
              <a:buFontTx/>
              <a:buChar char="•"/>
            </a:pPr>
            <a:r>
              <a:rPr lang="nl-NL" altLang="nl-NL" dirty="0">
                <a:solidFill>
                  <a:srgbClr val="000000"/>
                </a:solidFill>
              </a:rPr>
              <a:t>Iemand die van </a:t>
            </a:r>
            <a:r>
              <a:rPr lang="nl-NL" altLang="nl-NL" b="1" dirty="0">
                <a:solidFill>
                  <a:srgbClr val="000000"/>
                </a:solidFill>
              </a:rPr>
              <a:t>sporten</a:t>
            </a:r>
            <a:r>
              <a:rPr lang="nl-NL" dirty="0"/>
              <a:t> </a:t>
            </a:r>
            <a:r>
              <a:rPr lang="nl-NL" altLang="nl-NL" dirty="0">
                <a:solidFill>
                  <a:srgbClr val="000000"/>
                </a:solidFill>
              </a:rPr>
              <a:t>houdt, kan</a:t>
            </a:r>
            <a:r>
              <a:rPr lang="nl-NL" dirty="0"/>
              <a:t> </a:t>
            </a:r>
            <a:r>
              <a:rPr lang="nl-NL" altLang="nl-NL" dirty="0">
                <a:solidFill>
                  <a:srgbClr val="000000"/>
                </a:solidFill>
              </a:rPr>
              <a:t>een app maken over zijn</a:t>
            </a:r>
            <a:r>
              <a:rPr lang="nl-NL" dirty="0"/>
              <a:t> </a:t>
            </a:r>
            <a:r>
              <a:rPr lang="nl-NL" altLang="nl-NL" dirty="0">
                <a:solidFill>
                  <a:srgbClr val="000000"/>
                </a:solidFill>
              </a:rPr>
              <a:t>favoriete team. </a:t>
            </a:r>
          </a:p>
          <a:p>
            <a:pPr marL="628650" lvl="1" indent="-171450" eaLnBrk="1" hangingPunct="1">
              <a:spcBef>
                <a:spcPct val="0"/>
              </a:spcBef>
              <a:buFontTx/>
              <a:buChar char="•"/>
            </a:pPr>
            <a:r>
              <a:rPr lang="nl-NL" altLang="nl-NL" dirty="0">
                <a:solidFill>
                  <a:srgbClr val="000000"/>
                </a:solidFill>
              </a:rPr>
              <a:t>Iemand die </a:t>
            </a:r>
            <a:r>
              <a:rPr lang="nl-NL" altLang="nl-NL" b="1" dirty="0">
                <a:solidFill>
                  <a:srgbClr val="000000"/>
                </a:solidFill>
              </a:rPr>
              <a:t>stripverhalen</a:t>
            </a:r>
            <a:r>
              <a:rPr lang="nl-NL" dirty="0"/>
              <a:t> </a:t>
            </a:r>
            <a:r>
              <a:rPr lang="nl-NL" altLang="nl-NL" b="1" dirty="0">
                <a:solidFill>
                  <a:srgbClr val="000000"/>
                </a:solidFill>
              </a:rPr>
              <a:t>en</a:t>
            </a:r>
            <a:r>
              <a:rPr lang="nl-NL" dirty="0"/>
              <a:t> </a:t>
            </a:r>
            <a:r>
              <a:rPr lang="nl-NL" altLang="nl-NL" b="1" dirty="0">
                <a:solidFill>
                  <a:srgbClr val="000000"/>
                </a:solidFill>
              </a:rPr>
              <a:t>superhelden</a:t>
            </a:r>
            <a:r>
              <a:rPr lang="nl-NL" dirty="0"/>
              <a:t> </a:t>
            </a:r>
            <a:r>
              <a:rPr lang="nl-NL" altLang="nl-NL" dirty="0">
                <a:solidFill>
                  <a:srgbClr val="000000"/>
                </a:solidFill>
              </a:rPr>
              <a:t>leuk</a:t>
            </a:r>
            <a:r>
              <a:rPr lang="nl-NL" dirty="0"/>
              <a:t> </a:t>
            </a:r>
            <a:r>
              <a:rPr lang="nl-NL" altLang="nl-NL" dirty="0">
                <a:solidFill>
                  <a:srgbClr val="000000"/>
                </a:solidFill>
              </a:rPr>
              <a:t>vindt, kan</a:t>
            </a:r>
            <a:r>
              <a:rPr lang="nl-NL" dirty="0"/>
              <a:t> </a:t>
            </a:r>
            <a:r>
              <a:rPr lang="nl-NL" altLang="nl-NL" dirty="0">
                <a:solidFill>
                  <a:srgbClr val="000000"/>
                </a:solidFill>
              </a:rPr>
              <a:t>een website over zijn</a:t>
            </a:r>
            <a:r>
              <a:rPr lang="nl-NL" dirty="0"/>
              <a:t> </a:t>
            </a:r>
            <a:r>
              <a:rPr lang="nl-NL" altLang="nl-NL" dirty="0">
                <a:solidFill>
                  <a:srgbClr val="000000"/>
                </a:solidFill>
              </a:rPr>
              <a:t>favoriete</a:t>
            </a:r>
            <a:r>
              <a:rPr lang="nl-NL" dirty="0"/>
              <a:t> </a:t>
            </a:r>
            <a:r>
              <a:rPr lang="nl-NL" altLang="nl-NL" dirty="0">
                <a:solidFill>
                  <a:srgbClr val="000000"/>
                </a:solidFill>
              </a:rPr>
              <a:t>helden</a:t>
            </a:r>
            <a:r>
              <a:rPr lang="nl-NL" dirty="0"/>
              <a:t> </a:t>
            </a:r>
            <a:r>
              <a:rPr lang="nl-NL" altLang="nl-NL" dirty="0">
                <a:solidFill>
                  <a:srgbClr val="000000"/>
                </a:solidFill>
              </a:rPr>
              <a:t>maken</a:t>
            </a:r>
            <a:r>
              <a:rPr lang="nl-NL" dirty="0"/>
              <a:t> </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Benadruk</a:t>
            </a:r>
            <a:r>
              <a:rPr lang="nl-NL" dirty="0"/>
              <a:t> </a:t>
            </a:r>
            <a:r>
              <a:rPr lang="nl-NL" altLang="nl-NL" dirty="0">
                <a:solidFill>
                  <a:srgbClr val="000000"/>
                </a:solidFill>
              </a:rPr>
              <a:t>dat de leerlingen</a:t>
            </a:r>
            <a:r>
              <a:rPr lang="nl-NL" dirty="0"/>
              <a:t> </a:t>
            </a:r>
            <a:r>
              <a:rPr lang="nl-NL" altLang="nl-NL" dirty="0">
                <a:solidFill>
                  <a:srgbClr val="000000"/>
                </a:solidFill>
              </a:rPr>
              <a:t>niet</a:t>
            </a:r>
            <a:r>
              <a:rPr lang="nl-NL" dirty="0"/>
              <a:t> </a:t>
            </a:r>
            <a:r>
              <a:rPr lang="nl-NL" altLang="nl-NL" dirty="0">
                <a:solidFill>
                  <a:srgbClr val="000000"/>
                </a:solidFill>
              </a:rPr>
              <a:t>alleen</a:t>
            </a:r>
            <a:r>
              <a:rPr lang="nl-NL" dirty="0"/>
              <a:t> </a:t>
            </a:r>
            <a:r>
              <a:rPr lang="nl-NL" altLang="nl-NL" dirty="0">
                <a:solidFill>
                  <a:srgbClr val="000000"/>
                </a:solidFill>
              </a:rPr>
              <a:t>nieuwe</a:t>
            </a:r>
            <a:r>
              <a:rPr lang="nl-NL" dirty="0"/>
              <a:t> </a:t>
            </a:r>
            <a:r>
              <a:rPr lang="nl-NL" altLang="nl-NL" dirty="0">
                <a:solidFill>
                  <a:srgbClr val="000000"/>
                </a:solidFill>
              </a:rPr>
              <a:t>manieren</a:t>
            </a:r>
            <a:r>
              <a:rPr lang="nl-NL" dirty="0"/>
              <a:t> </a:t>
            </a:r>
            <a:r>
              <a:rPr lang="nl-NL" altLang="nl-NL" dirty="0">
                <a:solidFill>
                  <a:srgbClr val="000000"/>
                </a:solidFill>
              </a:rPr>
              <a:t>vinden</a:t>
            </a:r>
            <a:r>
              <a:rPr lang="nl-NL" dirty="0"/>
              <a:t> </a:t>
            </a:r>
            <a:r>
              <a:rPr lang="nl-NL" altLang="nl-NL" dirty="0">
                <a:solidFill>
                  <a:srgbClr val="000000"/>
                </a:solidFill>
              </a:rPr>
              <a:t>waarop</a:t>
            </a:r>
            <a:r>
              <a:rPr lang="nl-NL" dirty="0"/>
              <a:t> </a:t>
            </a:r>
            <a:r>
              <a:rPr lang="nl-NL" altLang="nl-NL" dirty="0">
                <a:solidFill>
                  <a:srgbClr val="000000"/>
                </a:solidFill>
              </a:rPr>
              <a:t>ze met plezier</a:t>
            </a:r>
            <a:r>
              <a:rPr lang="nl-NL" dirty="0"/>
              <a:t> </a:t>
            </a:r>
            <a:r>
              <a:rPr lang="nl-NL" altLang="nl-NL" dirty="0">
                <a:solidFill>
                  <a:srgbClr val="000000"/>
                </a:solidFill>
              </a:rPr>
              <a:t>leren</a:t>
            </a:r>
            <a:r>
              <a:rPr lang="nl-NL" dirty="0"/>
              <a:t> </a:t>
            </a:r>
            <a:r>
              <a:rPr lang="nl-NL" altLang="nl-NL" dirty="0">
                <a:solidFill>
                  <a:srgbClr val="000000"/>
                </a:solidFill>
              </a:rPr>
              <a:t>programmeren</a:t>
            </a:r>
            <a:r>
              <a:rPr lang="nl-NL" dirty="0"/>
              <a:t> </a:t>
            </a:r>
            <a:r>
              <a:rPr lang="nl-NL" altLang="nl-NL" dirty="0">
                <a:solidFill>
                  <a:srgbClr val="000000"/>
                </a:solidFill>
              </a:rPr>
              <a:t>en</a:t>
            </a:r>
            <a:r>
              <a:rPr lang="nl-NL" dirty="0"/>
              <a:t> </a:t>
            </a:r>
            <a:r>
              <a:rPr lang="nl-NL" altLang="nl-NL" dirty="0">
                <a:solidFill>
                  <a:srgbClr val="000000"/>
                </a:solidFill>
              </a:rPr>
              <a:t>ontdekken wat ze</a:t>
            </a:r>
            <a:r>
              <a:rPr lang="nl-NL" dirty="0"/>
              <a:t> </a:t>
            </a:r>
            <a:r>
              <a:rPr lang="nl-NL" altLang="nl-NL" dirty="0">
                <a:solidFill>
                  <a:srgbClr val="000000"/>
                </a:solidFill>
              </a:rPr>
              <a:t>er</a:t>
            </a:r>
            <a:r>
              <a:rPr lang="nl-NL" dirty="0"/>
              <a:t> </a:t>
            </a:r>
            <a:r>
              <a:rPr lang="nl-NL" altLang="nl-NL" dirty="0">
                <a:solidFill>
                  <a:srgbClr val="000000"/>
                </a:solidFill>
              </a:rPr>
              <a:t>allemaal</a:t>
            </a:r>
            <a:r>
              <a:rPr lang="nl-NL" dirty="0"/>
              <a:t> </a:t>
            </a:r>
            <a:r>
              <a:rPr lang="nl-NL" altLang="nl-NL" dirty="0">
                <a:solidFill>
                  <a:srgbClr val="000000"/>
                </a:solidFill>
              </a:rPr>
              <a:t>mee</a:t>
            </a:r>
            <a:r>
              <a:rPr lang="nl-NL" dirty="0"/>
              <a:t> </a:t>
            </a:r>
            <a:r>
              <a:rPr lang="nl-NL" altLang="nl-NL" dirty="0">
                <a:solidFill>
                  <a:srgbClr val="000000"/>
                </a:solidFill>
              </a:rPr>
              <a:t>kunnen</a:t>
            </a:r>
            <a:r>
              <a:rPr lang="nl-NL" dirty="0"/>
              <a:t> </a:t>
            </a:r>
            <a:r>
              <a:rPr lang="nl-NL" altLang="nl-NL" dirty="0">
                <a:solidFill>
                  <a:srgbClr val="000000"/>
                </a:solidFill>
              </a:rPr>
              <a:t>doen. Alles wat ze</a:t>
            </a:r>
            <a:r>
              <a:rPr lang="nl-NL" dirty="0"/>
              <a:t> </a:t>
            </a:r>
            <a:r>
              <a:rPr lang="nl-NL" altLang="nl-NL" dirty="0">
                <a:solidFill>
                  <a:srgbClr val="000000"/>
                </a:solidFill>
              </a:rPr>
              <a:t>maken, kunnen</a:t>
            </a:r>
            <a:r>
              <a:rPr lang="nl-NL" dirty="0"/>
              <a:t> </a:t>
            </a:r>
            <a:r>
              <a:rPr lang="nl-NL" altLang="nl-NL" dirty="0">
                <a:solidFill>
                  <a:srgbClr val="000000"/>
                </a:solidFill>
              </a:rPr>
              <a:t>ze</a:t>
            </a:r>
            <a:r>
              <a:rPr lang="nl-NL" dirty="0"/>
              <a:t> </a:t>
            </a:r>
            <a:r>
              <a:rPr lang="nl-NL" altLang="nl-NL" dirty="0">
                <a:solidFill>
                  <a:srgbClr val="000000"/>
                </a:solidFill>
              </a:rPr>
              <a:t>namelijk</a:t>
            </a:r>
            <a:r>
              <a:rPr lang="nl-NL" dirty="0"/>
              <a:t> </a:t>
            </a:r>
            <a:r>
              <a:rPr lang="nl-NL" altLang="nl-NL" dirty="0">
                <a:solidFill>
                  <a:srgbClr val="000000"/>
                </a:solidFill>
              </a:rPr>
              <a:t>ook met vrienden</a:t>
            </a:r>
            <a:r>
              <a:rPr lang="nl-NL" dirty="0"/>
              <a:t> </a:t>
            </a:r>
            <a:r>
              <a:rPr lang="nl-NL" altLang="nl-NL" dirty="0">
                <a:solidFill>
                  <a:srgbClr val="000000"/>
                </a:solidFill>
              </a:rPr>
              <a:t>delen</a:t>
            </a:r>
            <a:r>
              <a:rPr lang="nl-NL" dirty="0"/>
              <a:t> </a:t>
            </a:r>
            <a:r>
              <a:rPr lang="nl-NL" altLang="nl-NL" dirty="0">
                <a:solidFill>
                  <a:srgbClr val="000000"/>
                </a:solidFill>
              </a:rPr>
              <a:t>en</a:t>
            </a:r>
            <a:r>
              <a:rPr lang="nl-NL" dirty="0"/>
              <a:t> </a:t>
            </a:r>
            <a:r>
              <a:rPr lang="nl-NL" altLang="nl-NL" dirty="0">
                <a:solidFill>
                  <a:srgbClr val="000000"/>
                </a:solidFill>
              </a:rPr>
              <a:t>gebruiken.</a:t>
            </a: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AE58E4AE-6115-4C6A-8237-C642423BDAEE}" type="slidenum">
              <a:rPr lang="en-US" altLang="nl-NL" sz="1200" smtClean="0">
                <a:solidFill>
                  <a:srgbClr val="000000"/>
                </a:solidFill>
              </a:rPr>
              <a:pPr defTabSz="712788" fontAlgn="base">
                <a:spcBef>
                  <a:spcPct val="0"/>
                </a:spcBef>
                <a:spcAft>
                  <a:spcPct val="0"/>
                </a:spcAft>
                <a:buSzPct val="100000"/>
              </a:pPr>
              <a:t>13</a:t>
            </a:fld>
            <a:endParaRPr lang="nl-NL" altLang="nl-NL" sz="1200">
              <a:solidFill>
                <a:srgbClr val="000000"/>
              </a:solidFill>
            </a:endParaRPr>
          </a:p>
        </p:txBody>
      </p:sp>
    </p:spTree>
    <p:extLst>
      <p:ext uri="{BB962C8B-B14F-4D97-AF65-F5344CB8AC3E}">
        <p14:creationId xmlns:p14="http://schemas.microsoft.com/office/powerpoint/2010/main" val="2413296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altLang="nl-NL" b="1" u="sng" dirty="0">
                <a:solidFill>
                  <a:srgbClr val="000000"/>
                </a:solidFill>
              </a:rPr>
              <a:t>VOORBEELDSCRIPT: </a:t>
            </a:r>
            <a:endParaRPr lang="nl-NL" b="1" u="sng" dirty="0"/>
          </a:p>
          <a:p>
            <a:endParaRPr lang="nl-NL"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b="0" u="none" dirty="0"/>
              <a:t>“Klaar om te starten met programmeren? Laten we beginnen! “In onze </a:t>
            </a:r>
            <a:r>
              <a:rPr lang="nl-NL" sz="1200" dirty="0">
                <a:solidFill>
                  <a:schemeClr val="bg1"/>
                </a:solidFill>
                <a:latin typeface="Segoe UI Light" panose="020B0502040204020203" pitchFamily="34" charset="0"/>
              </a:rPr>
              <a:t>Hour of </a:t>
            </a:r>
            <a:r>
              <a:rPr lang="nl-NL" b="0" u="none" dirty="0"/>
              <a:t>Code</a:t>
            </a:r>
            <a:r>
              <a:rPr lang="nl-NL" b="0" u="none" baseline="30000" dirty="0"/>
              <a:t>TM</a:t>
            </a:r>
            <a:r>
              <a:rPr lang="nl-NL" b="0" u="none" baseline="0" dirty="0"/>
              <a:t> van vandaag gebruiken we een</a:t>
            </a:r>
            <a:r>
              <a:rPr lang="nl-NL" sz="1200" kern="1200" dirty="0">
                <a:solidFill>
                  <a:schemeClr val="tx1"/>
                </a:solidFill>
                <a:effectLst/>
                <a:latin typeface="+mn-lt"/>
              </a:rPr>
              <a:t> tutorial op basis van een Minecraft-game</a:t>
            </a:r>
            <a:r>
              <a:rPr lang="nl-NL" b="0" u="none" baseline="0" dirty="0"/>
              <a:t>! De </a:t>
            </a:r>
            <a:r>
              <a:rPr lang="nl-NL" sz="1200" kern="1200" dirty="0">
                <a:solidFill>
                  <a:schemeClr val="tx1"/>
                </a:solidFill>
                <a:effectLst/>
                <a:latin typeface="+mn-lt"/>
              </a:rPr>
              <a:t>tutorial maakt gebruik van personages en begrippen uit de Minecraft-videogame, maar dit is niet de game zelf.</a:t>
            </a:r>
            <a:r>
              <a:rPr lang="nl-NL" b="0" u="none" baseline="0" dirty="0"/>
              <a:t>”</a:t>
            </a:r>
            <a:r>
              <a:rPr lang="nl-NL" dirty="0"/>
              <a:t> </a:t>
            </a:r>
            <a:r>
              <a:rPr lang="nl-NL" sz="1200" kern="1200" dirty="0">
                <a:solidFill>
                  <a:schemeClr val="tx1"/>
                </a:solidFill>
                <a:effectLst/>
                <a:latin typeface="+mn-lt"/>
              </a:rPr>
              <a:t>In de Minecraft Hour of </a:t>
            </a:r>
            <a:r>
              <a:rPr lang="nl-NL" b="0" u="none" dirty="0"/>
              <a:t>Code</a:t>
            </a:r>
            <a:r>
              <a:rPr lang="nl-NL" b="0" u="none" baseline="30000" dirty="0"/>
              <a:t>TM</a:t>
            </a:r>
            <a:r>
              <a:rPr lang="nl-NL" sz="1200" kern="1200" dirty="0">
                <a:solidFill>
                  <a:schemeClr val="tx1"/>
                </a:solidFill>
                <a:effectLst/>
                <a:latin typeface="+mn-lt"/>
              </a:rPr>
              <a:t>-tutorial ontmoeten we ‘de Agent’. We gaan programmeertechnieken leren en gebruiken zoals lussen, foutopsporing, en functies voor het ontwerpen van je eigen oplossingen voor puzzels, en dan bekijken hoe de Agent jouw opdrachten uitvoert.”</a:t>
            </a:r>
            <a:endParaRPr lang="nl-NL" sz="1200" b="0" baseline="0" dirty="0"/>
          </a:p>
          <a:p>
            <a:endParaRPr lang="nl-NL"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0" u="none" baseline="0" dirty="0"/>
              <a:t>“Je hebt vandaag _____ (tijdsduur) om te spelen. Als je vastloopt, blijf dan geduldig en probeer een andere manier om het probleem op te lossen. Vraag anders je buurman of buurvrouw. En als je mijn hulp nodig hebt, [steek je je hand op, steek je je duim omhoog, enz.].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0" u="none" baseline="0" dirty="0"/>
              <a:t>Vergeet je hoofdtelefoon niet!”</a:t>
            </a:r>
            <a:endParaRPr lang="nl-NL" sz="1200" b="0" u="none" dirty="0"/>
          </a:p>
          <a:p>
            <a:endParaRPr lang="nl-NL" b="0" u="none" dirty="0"/>
          </a:p>
          <a:p>
            <a:endParaRPr lang="nl-NL" b="1" u="sng" dirty="0"/>
          </a:p>
          <a:p>
            <a:r>
              <a:rPr lang="nl-NL" altLang="nl-NL" b="1" u="sng" dirty="0">
                <a:solidFill>
                  <a:srgbClr val="000000"/>
                </a:solidFill>
              </a:rPr>
              <a:t>LEERDOEL VAN DE DIA: </a:t>
            </a:r>
            <a:endParaRPr lang="nl-NL" b="1" u="sn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b="0" u="none" dirty="0"/>
              <a:t>De introductie van </a:t>
            </a:r>
            <a:r>
              <a:rPr lang="nl-NL" sz="1200" dirty="0">
                <a:solidFill>
                  <a:schemeClr val="bg1"/>
                </a:solidFill>
                <a:latin typeface="Segoe UI Light" panose="020B0502040204020203" pitchFamily="34" charset="0"/>
              </a:rPr>
              <a:t>Hour of </a:t>
            </a:r>
            <a:r>
              <a:rPr lang="nl-NL" b="0" u="none" dirty="0"/>
              <a:t>Code</a:t>
            </a:r>
            <a:r>
              <a:rPr lang="nl-NL" b="0" u="none" baseline="30000" dirty="0"/>
              <a:t>TM</a:t>
            </a:r>
            <a:endParaRPr lang="nl-NL" sz="1200" dirty="0">
              <a:solidFill>
                <a:schemeClr val="bg1"/>
              </a:solidFill>
              <a:latin typeface="Segoe UI Light" panose="020B0502040204020203" pitchFamily="34" charset="0"/>
            </a:endParaRPr>
          </a:p>
          <a:p>
            <a:endParaRPr lang="nl-NL" b="1"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b="1" u="sng" dirty="0"/>
              <a:t>OPMERKING VOOR DE BEGELEIDER:</a:t>
            </a:r>
          </a:p>
          <a:p>
            <a:pPr>
              <a:defRPr/>
            </a:pPr>
            <a:r>
              <a:rPr lang="nl-NL" b="0" dirty="0"/>
              <a:t>Er zijn meerdere Minecraft-tutorials. Begin met de tutorial van dit </a:t>
            </a:r>
            <a:r>
              <a:rPr lang="nl-NL" dirty="0"/>
              <a:t>jaar </a:t>
            </a:r>
            <a:r>
              <a:rPr lang="nl-NL" b="0" dirty="0"/>
              <a:t>en gebruik de andere tutorials als ze snel klaar zijn. In elke tutorial worden verschillende begrippen geleerd, dus het is een geweldig idee om alle tutorials te doen!</a:t>
            </a:r>
            <a:r>
              <a:rPr lang="nl-NL" dirty="0"/>
              <a:t> </a:t>
            </a:r>
            <a:endParaRPr lang="nl-NL" b="0" dirty="0"/>
          </a:p>
          <a:p>
            <a:endParaRPr lang="nl-NL" sz="1200" b="1" u="sng" kern="1200" baseline="0" dirty="0">
              <a:solidFill>
                <a:schemeClr val="tx1"/>
              </a:solidFill>
              <a:effectLst/>
              <a:latin typeface="+mn-lt"/>
              <a:ea typeface="+mn-ea"/>
              <a:cs typeface="+mn-cs"/>
            </a:endParaRPr>
          </a:p>
          <a:p>
            <a:r>
              <a:rPr lang="nl-NL" sz="1200" kern="1200" dirty="0">
                <a:solidFill>
                  <a:schemeClr val="tx1"/>
                </a:solidFill>
                <a:effectLst/>
                <a:latin typeface="+mn-lt"/>
              </a:rPr>
              <a:t>Als u niet voor elke deelnemer een eigen machine hebt, laat ze dan met iemand anders samenwerken en bij elke stap van elke les roteren, zodat ze allebei de kans hebben om actief te zijn en te observeren. We adviseren dat iedereen voor zich aan de puzzels werkt.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nl-NL" sz="1200" kern="1200" dirty="0">
                <a:solidFill>
                  <a:schemeClr val="tx1"/>
                </a:solidFill>
                <a:effectLst/>
                <a:latin typeface="+mn-lt"/>
              </a:rPr>
              <a:t>Feliciteer de groep na vijftien minuten met de vooruitgang die ze hebben geboekt en de code die ze hebben geschreven.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nl-NL" sz="1200" b="0" u="none" kern="1200" dirty="0">
                <a:solidFill>
                  <a:schemeClr val="tx1"/>
                </a:solidFill>
                <a:effectLst/>
                <a:latin typeface="+mn-lt"/>
              </a:rPr>
              <a:t>Deelnemers die de tutorial hebben voltooid en/of verder gevorderd zijn, kunt u uitnodigen om de tutorial te spelen via het </a:t>
            </a:r>
            <a:r>
              <a:rPr lang="nl-NL" sz="1200" b="1" u="none" kern="1200" dirty="0">
                <a:solidFill>
                  <a:schemeClr val="tx1"/>
                </a:solidFill>
                <a:effectLst/>
                <a:latin typeface="+mn-lt"/>
              </a:rPr>
              <a:t>Diamond Path</a:t>
            </a:r>
            <a:r>
              <a:rPr lang="nl-NL" sz="1200" b="0" u="none" kern="1200" dirty="0">
                <a:solidFill>
                  <a:schemeClr val="tx1"/>
                </a:solidFill>
                <a:effectLst/>
                <a:latin typeface="+mn-lt"/>
              </a:rPr>
              <a:t>: dat bevat extra programmeringsuitdagingen die ze moeten voltooien om de diamant van dit niveau te behalen.</a:t>
            </a:r>
            <a:endParaRPr lang="nl-NL"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b="0" dirty="0"/>
          </a:p>
          <a:p>
            <a:r>
              <a:rPr lang="nl-NL"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nl-NL"/>
          </a:p>
        </p:txBody>
      </p:sp>
    </p:spTree>
    <p:extLst>
      <p:ext uri="{BB962C8B-B14F-4D97-AF65-F5344CB8AC3E}">
        <p14:creationId xmlns:p14="http://schemas.microsoft.com/office/powerpoint/2010/main" val="48932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tLang="nl-NL" b="1" u="sng" dirty="0">
                <a:solidFill>
                  <a:srgbClr val="000000"/>
                </a:solidFill>
              </a:rPr>
              <a:t>VOORBEELDSCRIPT: </a:t>
            </a:r>
            <a:endParaRPr lang="nl-NL" b="0" u="none" dirty="0"/>
          </a:p>
          <a:p>
            <a:endParaRPr lang="nl-NL" b="0" u="none" dirty="0"/>
          </a:p>
          <a:p>
            <a:r>
              <a:rPr lang="nl-NL" b="0" u="none" dirty="0"/>
              <a:t>“Ga nu naar </a:t>
            </a:r>
            <a:r>
              <a:rPr lang="nl-NL" sz="1200" b="0" u="none" dirty="0">
                <a:solidFill>
                  <a:schemeClr val="bg1"/>
                </a:solidFill>
                <a:latin typeface="Segoe Pro Light" charset="0"/>
              </a:rPr>
              <a:t>code.org</a:t>
            </a:r>
            <a:r>
              <a:rPr lang="nl-NL" sz="1200" dirty="0">
                <a:solidFill>
                  <a:schemeClr val="bg1"/>
                </a:solidFill>
                <a:latin typeface="Segoe Pro Light" charset="0"/>
              </a:rPr>
              <a:t>/Minecraft</a:t>
            </a:r>
            <a:r>
              <a:rPr lang="nl-NL" dirty="0"/>
              <a:t> </a:t>
            </a:r>
            <a:r>
              <a:rPr lang="nl-NL" b="0" u="none" baseline="0" dirty="0"/>
              <a:t>om de tutorial “</a:t>
            </a:r>
            <a:r>
              <a:rPr lang="nl-NL" sz="1200" kern="1200" dirty="0">
                <a:solidFill>
                  <a:schemeClr val="tx1"/>
                </a:solidFill>
                <a:effectLst/>
                <a:latin typeface="+mn-lt"/>
              </a:rPr>
              <a:t>Minecraft Hour of </a:t>
            </a:r>
            <a:r>
              <a:rPr lang="nl-NL" b="0" u="none" dirty="0"/>
              <a:t>Code</a:t>
            </a:r>
            <a:r>
              <a:rPr lang="nl-NL" b="0" u="none" baseline="30000" dirty="0"/>
              <a:t>TM</a:t>
            </a:r>
            <a:r>
              <a:rPr lang="nl-NL" sz="1200" kern="1200" dirty="0">
                <a:solidFill>
                  <a:schemeClr val="tx1"/>
                </a:solidFill>
                <a:effectLst/>
                <a:latin typeface="+mn-lt"/>
              </a:rPr>
              <a:t> Hero’s Journey” </a:t>
            </a:r>
            <a:r>
              <a:rPr lang="nl-NL" b="0" u="none" baseline="0" dirty="0"/>
              <a:t>en BEGIN! ”</a:t>
            </a:r>
            <a:endParaRPr lang="nl-NL" b="1" u="sng" dirty="0"/>
          </a:p>
          <a:p>
            <a:endParaRPr lang="nl-NL" b="1" u="sng" dirty="0"/>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a typeface="Segoe Pro Light"/>
              <a:cs typeface="Segoe Pro Light"/>
            </a:endParaRPr>
          </a:p>
          <a:p>
            <a:pPr eaLnBrk="1" hangingPunct="1">
              <a:spcBef>
                <a:spcPct val="0"/>
              </a:spcBef>
            </a:pPr>
            <a:r>
              <a:rPr lang="nl-NL" altLang="nl-NL" b="0" u="none" dirty="0">
                <a:solidFill>
                  <a:srgbClr val="000000"/>
                </a:solidFill>
              </a:rPr>
              <a:t>Mensen de tijd geven om bij de tutorial te komen.</a:t>
            </a:r>
          </a:p>
          <a:p>
            <a:pPr eaLnBrk="1" hangingPunct="1">
              <a:spcBef>
                <a:spcPct val="0"/>
              </a:spcBef>
            </a:pPr>
            <a:endParaRPr lang="nl-NL" altLang="nl-NL" b="0" u="none" dirty="0">
              <a:solidFill>
                <a:srgbClr val="000000"/>
              </a:solidFill>
              <a:ea typeface="Segoe Pro Light"/>
              <a:cs typeface="Segoe Pro Light"/>
            </a:endParaRPr>
          </a:p>
          <a:p>
            <a:pPr eaLnBrk="1" hangingPunct="1">
              <a:spcBef>
                <a:spcPct val="0"/>
              </a:spcBef>
            </a:pPr>
            <a:r>
              <a:rPr lang="nl-NL" altLang="nl-NL" b="1" u="sng" dirty="0">
                <a:solidFill>
                  <a:srgbClr val="000000"/>
                </a:solidFill>
              </a:rPr>
              <a:t>OPMERKINGEN VOOR DOCENT</a:t>
            </a:r>
          </a:p>
          <a:p>
            <a:pPr marL="628650" lvl="1" indent="-171450" eaLnBrk="1" hangingPunct="1">
              <a:spcBef>
                <a:spcPct val="0"/>
              </a:spcBef>
              <a:buFont typeface="Arial" panose="020B0604020202020204" pitchFamily="34" charset="0"/>
              <a:buChar char="•"/>
            </a:pPr>
            <a:r>
              <a:rPr lang="nl-NL" altLang="nl-NL" b="0" u="none" dirty="0">
                <a:solidFill>
                  <a:srgbClr val="000000"/>
                </a:solidFill>
              </a:rPr>
              <a:t>Laat deze dia staan gedurende de tutorial, en ga pas verder naar de volgende dia als uw groep bijna bij het einde van hun tutorial is.</a:t>
            </a:r>
          </a:p>
          <a:p>
            <a:pPr marL="628650" lvl="1" indent="-171450" eaLnBrk="1" hangingPunct="1">
              <a:spcBef>
                <a:spcPct val="0"/>
              </a:spcBef>
              <a:buFont typeface="Arial" panose="020B0604020202020204" pitchFamily="34" charset="0"/>
              <a:buChar char="•"/>
            </a:pPr>
            <a:r>
              <a:rPr lang="nl-NL" altLang="nl-NL" b="0" u="none" dirty="0">
                <a:solidFill>
                  <a:srgbClr val="000000"/>
                </a:solidFill>
              </a:rPr>
              <a:t>Als deelnemers zich aanmelden bij de tutorial, wordt hun voortgang op de niveaus opgeslagen en ze kunnen terugkomen als ze het niet afmaken. </a:t>
            </a:r>
          </a:p>
          <a:p>
            <a:pPr marL="628650" lvl="1" indent="-171450" eaLnBrk="1" hangingPunct="1">
              <a:spcBef>
                <a:spcPct val="0"/>
              </a:spcBef>
              <a:buFont typeface="Arial" panose="020B0604020202020204" pitchFamily="34" charset="0"/>
              <a:buChar char="•"/>
            </a:pPr>
            <a:r>
              <a:rPr lang="nl-NL" altLang="nl-NL" b="0" u="none" dirty="0">
                <a:solidFill>
                  <a:srgbClr val="000000"/>
                </a:solidFill>
              </a:rPr>
              <a:t>Omdat er vrij spel is en ruimte om alles te bouwen wat iemand wil, moet u zich bewust zijn van de risico’s die gepaard gaan met jeugd en door gebruikers gegenereerde inhoud.</a:t>
            </a:r>
          </a:p>
          <a:p>
            <a:pPr marL="628650" lvl="1" indent="-171450" eaLnBrk="1" hangingPunct="1">
              <a:spcBef>
                <a:spcPct val="0"/>
              </a:spcBef>
              <a:buFont typeface="Arial" panose="020B0604020202020204" pitchFamily="34" charset="0"/>
              <a:buChar char="•"/>
            </a:pPr>
            <a:endParaRPr lang="nl-NL" altLang="nl-NL" b="0" u="none" dirty="0">
              <a:solidFill>
                <a:srgbClr val="000000"/>
              </a:solidFill>
              <a:ea typeface="Segoe Pro Light"/>
              <a:cs typeface="Segoe Pro Light"/>
            </a:endParaRPr>
          </a:p>
          <a:p>
            <a:pPr eaLnBrk="1" hangingPunct="1">
              <a:spcBef>
                <a:spcPct val="0"/>
              </a:spcBef>
            </a:pPr>
            <a:r>
              <a:rPr lang="nl-NL" altLang="nl-NL" b="1" u="sng" dirty="0">
                <a:solidFill>
                  <a:srgbClr val="000000"/>
                </a:solidFill>
              </a:rPr>
              <a:t>ALS U BEPERKTE TIJD HEBT:</a:t>
            </a:r>
          </a:p>
          <a:p>
            <a:pPr marL="628650" lvl="1" indent="-171450" eaLnBrk="1" hangingPunct="1">
              <a:spcBef>
                <a:spcPct val="0"/>
              </a:spcBef>
              <a:buFont typeface="Arial" panose="020B0604020202020204" pitchFamily="34" charset="0"/>
              <a:buChar char="•"/>
            </a:pPr>
            <a:r>
              <a:rPr lang="nl-NL" altLang="nl-NL" b="0" u="none" dirty="0">
                <a:solidFill>
                  <a:srgbClr val="000000"/>
                </a:solidFill>
              </a:rPr>
              <a:t>Voltooi zoveel mogelijk puzzels. Technische kinderen kunnen ze misschien allemaal binnen 50 tot 60 minuten afronden.</a:t>
            </a:r>
          </a:p>
          <a:p>
            <a:pPr marL="628650" lvl="1" indent="-171450" eaLnBrk="1" hangingPunct="1">
              <a:spcBef>
                <a:spcPct val="0"/>
              </a:spcBef>
              <a:buFont typeface="Arial" panose="020B0604020202020204" pitchFamily="34" charset="0"/>
              <a:buChar char="•"/>
            </a:pPr>
            <a:r>
              <a:rPr lang="nl-NL" altLang="nl-NL" b="0" u="none" dirty="0">
                <a:solidFill>
                  <a:srgbClr val="000000"/>
                </a:solidFill>
              </a:rPr>
              <a:t>Feliciteer de leerlingen met wat ze hebben bereikt en vertel ze dat ze vanuit huis ook kunnen programmeren.</a:t>
            </a:r>
          </a:p>
          <a:p>
            <a:pPr marL="457200" lvl="1" indent="0" eaLnBrk="1" hangingPunct="1">
              <a:spcBef>
                <a:spcPct val="0"/>
              </a:spcBef>
              <a:buFont typeface="Arial" panose="020B0604020202020204" pitchFamily="34" charset="0"/>
              <a:buNone/>
            </a:pPr>
            <a:endParaRPr lang="nl-NL" altLang="nl-NL" b="0" u="none" dirty="0">
              <a:solidFill>
                <a:srgbClr val="000000"/>
              </a:solidFill>
              <a:ea typeface="Segoe Pro Light"/>
              <a:cs typeface="Segoe Pro Light"/>
            </a:endParaRPr>
          </a:p>
          <a:p>
            <a:pPr eaLnBrk="1" hangingPunct="1">
              <a:spcBef>
                <a:spcPct val="0"/>
              </a:spcBef>
            </a:pPr>
            <a:r>
              <a:rPr lang="nl-NL" altLang="nl-NL" b="1" u="sng" dirty="0">
                <a:solidFill>
                  <a:srgbClr val="000000"/>
                </a:solidFill>
              </a:rPr>
              <a:t>ALS U EXTRA TIJD HEEFT:</a:t>
            </a:r>
          </a:p>
          <a:p>
            <a:pPr marL="628650" lvl="1" indent="-171450" eaLnBrk="1" hangingPunct="1">
              <a:spcBef>
                <a:spcPct val="0"/>
              </a:spcBef>
              <a:buFont typeface="Arial" panose="020B0604020202020204" pitchFamily="34" charset="0"/>
              <a:buChar char="•"/>
            </a:pPr>
            <a:r>
              <a:rPr lang="nl-NL" altLang="nl-NL" b="0" u="none" dirty="0">
                <a:solidFill>
                  <a:srgbClr val="000000"/>
                </a:solidFill>
              </a:rPr>
              <a:t>Geef leerlingen de opdracht om verder werken aan de laatste puzzel voor extra speeluren. </a:t>
            </a:r>
          </a:p>
          <a:p>
            <a:pPr marL="628650" lvl="1" indent="-171450" eaLnBrk="1" hangingPunct="1">
              <a:spcBef>
                <a:spcPct val="0"/>
              </a:spcBef>
              <a:buFont typeface="Arial" panose="020B0604020202020204" pitchFamily="34" charset="0"/>
              <a:buChar char="•"/>
            </a:pPr>
            <a:r>
              <a:rPr lang="nl-NL" altLang="nl-NL" b="0" u="none" dirty="0">
                <a:solidFill>
                  <a:srgbClr val="000000"/>
                </a:solidFill>
              </a:rPr>
              <a:t>Geef leerlingen de opdracht om alle puzzels nog eens door te nemen en daag ze uit om de puzzels op een andere manier op te lossen. Dit maakt het leuker en biedt interessante mogelijkheden voor herhalen en experimenteren. </a:t>
            </a:r>
            <a:endParaRPr lang="nl-NL"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nl-NL" sz="1200" b="0" u="none" kern="1200" dirty="0">
                <a:solidFill>
                  <a:schemeClr val="tx1"/>
                </a:solidFill>
                <a:effectLst/>
                <a:latin typeface="+mn-lt"/>
              </a:rPr>
              <a:t>Laat de leerlingen zien hoe ze “Minecraft Hour of </a:t>
            </a:r>
            <a:r>
              <a:rPr lang="nl-NL" b="0" u="none" dirty="0"/>
              <a:t>Code</a:t>
            </a:r>
            <a:r>
              <a:rPr lang="nl-NL" b="0" u="none" baseline="30000" dirty="0"/>
              <a:t>TM</a:t>
            </a:r>
            <a:r>
              <a:rPr lang="nl-NL" sz="1200" b="0" u="none" kern="1200" dirty="0">
                <a:solidFill>
                  <a:schemeClr val="tx1"/>
                </a:solidFill>
                <a:effectLst/>
                <a:latin typeface="+mn-lt"/>
              </a:rPr>
              <a:t> Adventurer” en/of “Minecraft Hour of </a:t>
            </a:r>
            <a:r>
              <a:rPr lang="nl-NL" b="0" u="none" dirty="0"/>
              <a:t>Code</a:t>
            </a:r>
            <a:r>
              <a:rPr lang="nl-NL" b="0" u="none" baseline="30000" dirty="0"/>
              <a:t>TM</a:t>
            </a:r>
            <a:r>
              <a:rPr lang="nl-NL" sz="1200" b="0" u="none" kern="1200" dirty="0">
                <a:solidFill>
                  <a:schemeClr val="tx1"/>
                </a:solidFill>
                <a:effectLst/>
                <a:latin typeface="+mn-lt"/>
              </a:rPr>
              <a:t> Designer” kunnen spelen.</a:t>
            </a:r>
            <a:endParaRPr lang="nl-NL" b="0" u="none" dirty="0"/>
          </a:p>
          <a:p>
            <a:endParaRPr lang="nl-NL"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nl-NL"/>
          </a:p>
        </p:txBody>
      </p:sp>
    </p:spTree>
    <p:extLst>
      <p:ext uri="{BB962C8B-B14F-4D97-AF65-F5344CB8AC3E}">
        <p14:creationId xmlns:p14="http://schemas.microsoft.com/office/powerpoint/2010/main" val="2564345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r>
              <a:rPr lang="nl-NL" b="0" u="none" dirty="0"/>
              <a:t>“Oké allemaal! Je hebt nog vijf minuten om het af te ronden! </a:t>
            </a:r>
          </a:p>
          <a:p>
            <a:r>
              <a:rPr lang="nl-NL" b="0" u="none" dirty="0"/>
              <a:t>[als de meesten toegang hebben tot apparaten en internet, voeg dan toe] En denk eraan, je kunt later verdergaan met leren programmeren in Minecraft.”</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Deelnemers</a:t>
            </a:r>
            <a:r>
              <a:rPr lang="nl-NL"/>
              <a:t> </a:t>
            </a:r>
            <a:r>
              <a:rPr lang="nl-NL" altLang="nl-NL" dirty="0">
                <a:solidFill>
                  <a:srgbClr val="000000"/>
                </a:solidFill>
              </a:rPr>
              <a:t>duidelijk</a:t>
            </a:r>
            <a:r>
              <a:rPr lang="nl-NL"/>
              <a:t> </a:t>
            </a:r>
            <a:r>
              <a:rPr lang="nl-NL" altLang="nl-NL" dirty="0">
                <a:solidFill>
                  <a:srgbClr val="000000"/>
                </a:solidFill>
              </a:rPr>
              <a:t>maken</a:t>
            </a:r>
            <a:r>
              <a:rPr lang="nl-NL"/>
              <a:t> </a:t>
            </a:r>
            <a:r>
              <a:rPr lang="nl-NL" altLang="nl-NL" dirty="0">
                <a:solidFill>
                  <a:srgbClr val="000000"/>
                </a:solidFill>
              </a:rPr>
              <a:t>dat de tijd</a:t>
            </a:r>
            <a:r>
              <a:rPr lang="nl-NL"/>
              <a:t> </a:t>
            </a:r>
            <a:r>
              <a:rPr lang="nl-NL" altLang="nl-NL" dirty="0">
                <a:solidFill>
                  <a:srgbClr val="000000"/>
                </a:solidFill>
              </a:rPr>
              <a:t>voor de tutorial er</a:t>
            </a:r>
            <a:r>
              <a:rPr lang="nl-NL"/>
              <a:t> </a:t>
            </a:r>
            <a:r>
              <a:rPr lang="nl-NL" altLang="nl-NL" dirty="0">
                <a:solidFill>
                  <a:srgbClr val="000000"/>
                </a:solidFill>
              </a:rPr>
              <a:t>bijna</a:t>
            </a:r>
            <a:r>
              <a:rPr lang="nl-NL"/>
              <a:t> </a:t>
            </a:r>
            <a:r>
              <a:rPr lang="nl-NL" altLang="nl-NL" dirty="0">
                <a:solidFill>
                  <a:srgbClr val="000000"/>
                </a:solidFill>
              </a:rPr>
              <a:t>opzit.</a:t>
            </a: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E4CBCBE1-D2FB-4C5A-AECD-7B49B488D613}" type="slidenum">
              <a:rPr lang="en-US" altLang="nl-NL" sz="1200" smtClean="0">
                <a:solidFill>
                  <a:srgbClr val="000000"/>
                </a:solidFill>
              </a:rPr>
              <a:pPr defTabSz="712788" fontAlgn="base">
                <a:spcBef>
                  <a:spcPct val="0"/>
                </a:spcBef>
                <a:spcAft>
                  <a:spcPct val="0"/>
                </a:spcAft>
                <a:buSzPct val="100000"/>
              </a:pPr>
              <a:t>16</a:t>
            </a:fld>
            <a:endParaRPr lang="nl-NL" altLang="nl-NL" sz="1200">
              <a:solidFill>
                <a:srgbClr val="000000"/>
              </a:solidFill>
            </a:endParaRPr>
          </a:p>
        </p:txBody>
      </p:sp>
    </p:spTree>
    <p:extLst>
      <p:ext uri="{BB962C8B-B14F-4D97-AF65-F5344CB8AC3E}">
        <p14:creationId xmlns:p14="http://schemas.microsoft.com/office/powerpoint/2010/main" val="3662739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r>
              <a:rPr lang="nl-NL" b="0" u="none" baseline="0" dirty="0"/>
              <a:t>“Nu terug naar waar we het eerder over hadden. Denk je nu anders over programmering?”</a:t>
            </a:r>
          </a:p>
          <a:p>
            <a:pPr marL="628650" lvl="1" indent="-171450">
              <a:buFont typeface="Arial"/>
              <a:buChar char="•"/>
            </a:pPr>
            <a:r>
              <a:rPr lang="nl-NL"/>
              <a:t>Wat zeg je als je familie of vrienden vragen wat programmeren is?</a:t>
            </a:r>
          </a:p>
          <a:p>
            <a:pPr marL="628650" lvl="1" indent="-171450">
              <a:buFont typeface="Arial"/>
              <a:buChar char="•"/>
            </a:pPr>
            <a:r>
              <a:rPr lang="nl-NL"/>
              <a:t>Wat heb je geleerd?</a:t>
            </a:r>
          </a:p>
          <a:p>
            <a:pPr marL="628650" lvl="1" indent="-171450">
              <a:buFont typeface="Arial"/>
              <a:buChar char="•"/>
            </a:pPr>
            <a:r>
              <a:rPr lang="nl-NL"/>
              <a:t>Wat vond je het moeilijkst? Wat heb je gedaan als je vastliep? Waarom is dit belangrijk? [Volharding aanmoedigen]</a:t>
            </a:r>
          </a:p>
          <a:p>
            <a:pPr marL="628650" lvl="1" indent="-171450">
              <a:buFont typeface="Arial"/>
              <a:buChar char="•"/>
            </a:pPr>
            <a:r>
              <a:rPr lang="nl-NL"/>
              <a:t>Wat is er creatief aan programmeren? [Laat het verband zien met andere manieren van creatief zijn zoals zingen, dansen, knutselen.]</a:t>
            </a:r>
          </a:p>
          <a:p>
            <a:pPr marL="628650" lvl="1" indent="-171450">
              <a:buFont typeface="Arial"/>
              <a:buChar char="•"/>
            </a:pPr>
            <a:r>
              <a:rPr lang="nl-NL"/>
              <a:t>Voor wie is programmeren geschikt? [Afrekenen met mythes zoals jongens, mensen die goed zijn in wiskunde, enz.]</a:t>
            </a:r>
          </a:p>
          <a:p>
            <a:pPr marL="628650" lvl="1" indent="-171450">
              <a:buFont typeface="Arial"/>
              <a:buChar char="•"/>
            </a:pPr>
            <a:r>
              <a:rPr lang="nl-NL"/>
              <a:t>Wat voor ideeën heb je waarmee je iets geweldigs zou kunnen programmeren?</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b="0" dirty="0"/>
              <a:t>Hiermee komt u terug op de oorspronkelijke vraag en kunt u zien of de kinderen andere gedachten hebben gekregen over programmeren. </a:t>
            </a:r>
            <a:r>
              <a:rPr lang="nl-NL" b="0" kern="1200" baseline="0" dirty="0">
                <a:effectLst/>
                <a:latin typeface="+mn-lt"/>
              </a:rPr>
              <a:t>D</a:t>
            </a:r>
            <a:r>
              <a:rPr lang="nl-NL" kern="1200" dirty="0">
                <a:effectLst/>
                <a:latin typeface="+mn-lt"/>
              </a:rPr>
              <a:t>eze vraag</a:t>
            </a:r>
            <a:r>
              <a:rPr lang="nl-NL"/>
              <a:t> is</a:t>
            </a:r>
            <a:r>
              <a:rPr lang="nl-NL" kern="1200" dirty="0">
                <a:effectLst/>
                <a:latin typeface="+mn-lt"/>
              </a:rPr>
              <a:t> voor de leerlingen een samenvatting waarin wordt bevestigd dat de dingen die ze tijdens de sessie hebben geleerd en gedaan, inderdaad kloppen. Het geeft ze de bevestiging en de zekerheid dat hun conclusies kloppen, en daardoor kunnen ze beter internaliseren wat ze hebben geleerd.</a:t>
            </a:r>
            <a:r>
              <a:rPr lang="nl-NL"/>
              <a:t> </a:t>
            </a:r>
            <a:endParaRPr lang="nl-NL" altLang="nl-NL" dirty="0">
              <a:solidFill>
                <a:srgbClr val="000000"/>
              </a:solidFill>
            </a:endParaRP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76FCD764-50C8-4AA5-837D-3D3F9D62D9CD}" type="slidenum">
              <a:rPr lang="en-US" altLang="nl-NL" sz="1200" smtClean="0">
                <a:solidFill>
                  <a:srgbClr val="000000"/>
                </a:solidFill>
              </a:rPr>
              <a:pPr defTabSz="712788" fontAlgn="base">
                <a:spcBef>
                  <a:spcPct val="0"/>
                </a:spcBef>
                <a:spcAft>
                  <a:spcPct val="0"/>
                </a:spcAft>
                <a:buSzPct val="100000"/>
              </a:pPr>
              <a:t>17</a:t>
            </a:fld>
            <a:endParaRPr lang="nl-NL" altLang="nl-NL" sz="1200">
              <a:solidFill>
                <a:srgbClr val="000000"/>
              </a:solidFill>
            </a:endParaRPr>
          </a:p>
        </p:txBody>
      </p:sp>
    </p:spTree>
    <p:extLst>
      <p:ext uri="{BB962C8B-B14F-4D97-AF65-F5344CB8AC3E}">
        <p14:creationId xmlns:p14="http://schemas.microsoft.com/office/powerpoint/2010/main" val="2043968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nl-NL" sz="1200" b="1" i="0" u="sng" strike="noStrike" kern="1200" cap="none" dirty="0">
                <a:solidFill>
                  <a:schemeClr val="dk1"/>
                </a:solidFill>
                <a:effectLst/>
                <a:latin typeface="Calibri"/>
                <a:sym typeface="Calibri"/>
              </a:rPr>
              <a:t>DOEL VAN DE DIA:</a:t>
            </a:r>
            <a:r>
              <a:rPr lang="nl-NL" dirty="0"/>
              <a:t> </a:t>
            </a:r>
            <a:r>
              <a:rPr lang="nl-NL" sz="1200" b="0" i="0" u="none" strike="noStrike" kern="1200" cap="none" dirty="0">
                <a:solidFill>
                  <a:schemeClr val="dk1"/>
                </a:solidFill>
                <a:effectLst/>
                <a:latin typeface="Calibri"/>
                <a:sym typeface="Calibri"/>
              </a:rPr>
              <a:t>De workshop vrolijk afsluiten.</a:t>
            </a:r>
            <a:endParaRPr lang="nl-NL" b="0" dirty="0">
              <a:effectLst/>
            </a:endParaRPr>
          </a:p>
          <a:p>
            <a:br>
              <a:rPr dirty="0"/>
            </a:br>
            <a:r>
              <a:rPr lang="nl-NL" sz="1200" b="1" i="0" u="sng" strike="noStrike" kern="1200" cap="none" dirty="0">
                <a:solidFill>
                  <a:schemeClr val="dk1"/>
                </a:solidFill>
                <a:effectLst/>
                <a:latin typeface="Calibri"/>
                <a:sym typeface="Calibri"/>
              </a:rPr>
              <a:t>VOORBEELDSCRIPT:</a:t>
            </a:r>
            <a:r>
              <a:rPr lang="nl-NL" dirty="0"/>
              <a:t> </a:t>
            </a:r>
            <a:r>
              <a:rPr lang="nl-NL" b="0" u="none" dirty="0"/>
              <a:t>“Gefeliciteerd! Je hebt de </a:t>
            </a:r>
            <a:r>
              <a:rPr lang="nl-NL" sz="1200" dirty="0">
                <a:solidFill>
                  <a:schemeClr val="bg1"/>
                </a:solidFill>
                <a:latin typeface="Segoe UI Light" panose="020B0502040204020203" pitchFamily="34" charset="0"/>
              </a:rPr>
              <a:t>Hour of </a:t>
            </a:r>
            <a:r>
              <a:rPr lang="nl-NL" b="0" u="none" dirty="0"/>
              <a:t>Code</a:t>
            </a:r>
            <a:r>
              <a:rPr lang="nl-NL" b="0" u="none" baseline="30000" dirty="0"/>
              <a:t>TM</a:t>
            </a:r>
            <a:r>
              <a:rPr lang="nl-NL" sz="1200" b="0" u="none" baseline="0" dirty="0">
                <a:solidFill>
                  <a:schemeClr val="bg1"/>
                </a:solidFill>
                <a:latin typeface="Segoe UI Light" panose="020B0502040204020203" pitchFamily="34" charset="0"/>
              </a:rPr>
              <a:t> van dit jaar voltooid!”</a:t>
            </a:r>
            <a:endParaRPr lang="nl-NL" b="0" u="none" baseline="0" dirty="0"/>
          </a:p>
          <a:p>
            <a:br>
              <a:rPr lang="en-US" b="0" dirty="0">
                <a:effectLst/>
              </a:rPr>
            </a:br>
            <a:endParaRPr lang="nl-NL"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5853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"Jullie</a:t>
            </a:r>
            <a:r>
              <a:rPr lang="nl-NL" dirty="0"/>
              <a:t> </a:t>
            </a:r>
            <a:r>
              <a:rPr lang="nl-NL" altLang="nl-NL" dirty="0">
                <a:solidFill>
                  <a:srgbClr val="000000"/>
                </a:solidFill>
              </a:rPr>
              <a:t>zijn al aardig op weg om programmeerexperts</a:t>
            </a:r>
            <a:r>
              <a:rPr lang="nl-NL" dirty="0"/>
              <a:t> </a:t>
            </a:r>
            <a:r>
              <a:rPr lang="nl-NL" altLang="nl-NL" dirty="0">
                <a:solidFill>
                  <a:srgbClr val="000000"/>
                </a:solidFill>
              </a:rPr>
              <a:t>te</a:t>
            </a:r>
            <a:r>
              <a:rPr lang="nl-NL" dirty="0"/>
              <a:t> </a:t>
            </a:r>
            <a:r>
              <a:rPr lang="nl-NL" altLang="nl-NL" dirty="0">
                <a:solidFill>
                  <a:srgbClr val="000000"/>
                </a:solidFill>
              </a:rPr>
              <a:t>worden. Dit</a:t>
            </a:r>
            <a:r>
              <a:rPr lang="nl-NL" dirty="0"/>
              <a:t> </a:t>
            </a:r>
            <a:r>
              <a:rPr lang="nl-NL" altLang="nl-NL" dirty="0">
                <a:solidFill>
                  <a:srgbClr val="000000"/>
                </a:solidFill>
              </a:rPr>
              <a:t>zijn</a:t>
            </a:r>
            <a:r>
              <a:rPr lang="nl-NL" dirty="0"/>
              <a:t> </a:t>
            </a:r>
            <a:r>
              <a:rPr lang="nl-NL" altLang="nl-NL" dirty="0">
                <a:solidFill>
                  <a:srgbClr val="000000"/>
                </a:solidFill>
              </a:rPr>
              <a:t>een</a:t>
            </a:r>
            <a:r>
              <a:rPr lang="nl-NL" dirty="0"/>
              <a:t> </a:t>
            </a:r>
            <a:r>
              <a:rPr lang="nl-NL" altLang="nl-NL" dirty="0">
                <a:solidFill>
                  <a:srgbClr val="000000"/>
                </a:solidFill>
              </a:rPr>
              <a:t>paar</a:t>
            </a:r>
            <a:r>
              <a:rPr lang="nl-NL" dirty="0"/>
              <a:t> </a:t>
            </a:r>
            <a:r>
              <a:rPr lang="nl-NL" altLang="nl-NL" dirty="0">
                <a:solidFill>
                  <a:srgbClr val="000000"/>
                </a:solidFill>
              </a:rPr>
              <a:t>leuke</a:t>
            </a:r>
            <a:r>
              <a:rPr lang="nl-NL" dirty="0"/>
              <a:t> </a:t>
            </a:r>
            <a:r>
              <a:rPr lang="nl-NL" altLang="nl-NL" dirty="0">
                <a:solidFill>
                  <a:srgbClr val="000000"/>
                </a:solidFill>
              </a:rPr>
              <a:t>stappen om te</a:t>
            </a:r>
            <a:r>
              <a:rPr lang="nl-NL" dirty="0"/>
              <a:t> </a:t>
            </a:r>
            <a:r>
              <a:rPr lang="nl-NL" altLang="nl-NL" dirty="0">
                <a:solidFill>
                  <a:srgbClr val="000000"/>
                </a:solidFill>
              </a:rPr>
              <a:t>doen! Schrijf</a:t>
            </a:r>
            <a:r>
              <a:rPr lang="nl-NL" dirty="0"/>
              <a:t> </a:t>
            </a:r>
            <a:r>
              <a:rPr lang="nl-NL" altLang="nl-NL" dirty="0">
                <a:solidFill>
                  <a:srgbClr val="000000"/>
                </a:solidFill>
              </a:rPr>
              <a:t>deze links op en.... blijf</a:t>
            </a:r>
            <a:r>
              <a:rPr lang="nl-NL" dirty="0"/>
              <a:t> </a:t>
            </a:r>
            <a:r>
              <a:rPr lang="nl-NL" altLang="nl-NL" dirty="0">
                <a:solidFill>
                  <a:srgbClr val="000000"/>
                </a:solidFill>
              </a:rPr>
              <a:t>programmeren!"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Jonge</a:t>
            </a:r>
            <a:r>
              <a:rPr lang="nl-NL" dirty="0"/>
              <a:t> </a:t>
            </a:r>
            <a:r>
              <a:rPr lang="nl-NL" altLang="nl-NL" dirty="0">
                <a:solidFill>
                  <a:srgbClr val="000000"/>
                </a:solidFill>
              </a:rPr>
              <a:t>mensen</a:t>
            </a:r>
            <a:r>
              <a:rPr lang="nl-NL" dirty="0"/>
              <a:t> </a:t>
            </a:r>
            <a:r>
              <a:rPr lang="nl-NL" altLang="nl-NL" dirty="0">
                <a:solidFill>
                  <a:srgbClr val="000000"/>
                </a:solidFill>
              </a:rPr>
              <a:t>stimuleren om door te</a:t>
            </a:r>
            <a:r>
              <a:rPr lang="nl-NL" dirty="0"/>
              <a:t> </a:t>
            </a:r>
            <a:r>
              <a:rPr lang="nl-NL" altLang="nl-NL" dirty="0">
                <a:solidFill>
                  <a:srgbClr val="000000"/>
                </a:solidFill>
              </a:rPr>
              <a:t>gaan met programmeren.</a:t>
            </a:r>
          </a:p>
          <a:p>
            <a:pPr eaLnBrk="1" hangingPunct="1">
              <a:spcBef>
                <a:spcPct val="0"/>
              </a:spcBef>
            </a:pPr>
            <a:endParaRPr lang="nl-NL" altLang="nl-NL" dirty="0">
              <a:solidFill>
                <a:srgbClr val="000000"/>
              </a:solidFill>
            </a:endParaRPr>
          </a:p>
          <a:p>
            <a:r>
              <a:rPr lang="nl-NL" b="1" u="sng" baseline="0" dirty="0"/>
              <a:t>OPMERKING VOOR DE BEGELEIDER:</a:t>
            </a:r>
          </a:p>
          <a:p>
            <a:r>
              <a:rPr lang="nl-NL" sz="1200" kern="1200" dirty="0">
                <a:solidFill>
                  <a:schemeClr val="tx1"/>
                </a:solidFill>
                <a:effectLst/>
                <a:latin typeface="+mn-lt"/>
              </a:rPr>
              <a:t>Deelnemers hebben toegang tot hun </a:t>
            </a:r>
            <a:r>
              <a:rPr lang="nl-NL" sz="1200" b="1" kern="1200" dirty="0">
                <a:solidFill>
                  <a:schemeClr val="tx1"/>
                </a:solidFill>
                <a:effectLst/>
                <a:latin typeface="+mn-lt"/>
              </a:rPr>
              <a:t>Hour of Code</a:t>
            </a:r>
            <a:r>
              <a:rPr lang="nl-NL" sz="1200" b="1" kern="1200" baseline="30000" dirty="0">
                <a:solidFill>
                  <a:schemeClr val="tx1"/>
                </a:solidFill>
                <a:effectLst/>
                <a:latin typeface="+mn-lt"/>
              </a:rPr>
              <a:t>TM</a:t>
            </a:r>
            <a:r>
              <a:rPr lang="nl-NL" sz="1200" b="1" kern="1200" dirty="0">
                <a:solidFill>
                  <a:schemeClr val="tx1"/>
                </a:solidFill>
                <a:effectLst/>
                <a:latin typeface="+mn-lt"/>
              </a:rPr>
              <a:t>-certificaten </a:t>
            </a:r>
            <a:r>
              <a:rPr lang="nl-NL" sz="1200" kern="1200" dirty="0">
                <a:solidFill>
                  <a:schemeClr val="tx1"/>
                </a:solidFill>
                <a:effectLst/>
                <a:latin typeface="+mn-lt"/>
              </a:rPr>
              <a:t>vanaf het moment dat ze met de Hour of </a:t>
            </a:r>
            <a:r>
              <a:rPr lang="nl-NL" b="0" u="none" dirty="0"/>
              <a:t>Code</a:t>
            </a:r>
            <a:r>
              <a:rPr lang="nl-NL" b="0" u="none" baseline="30000" dirty="0"/>
              <a:t>TM</a:t>
            </a:r>
            <a:r>
              <a:rPr lang="nl-NL" sz="1200" kern="1200" dirty="0">
                <a:solidFill>
                  <a:schemeClr val="tx1"/>
                </a:solidFill>
                <a:effectLst/>
                <a:latin typeface="+mn-lt"/>
              </a:rPr>
              <a:t>-tutorial zijn begonnen, en na hun Hour of Code</a:t>
            </a:r>
            <a:r>
              <a:rPr lang="nl-NL" sz="1200" kern="1200" baseline="30000" dirty="0">
                <a:solidFill>
                  <a:schemeClr val="tx1"/>
                </a:solidFill>
                <a:effectLst/>
                <a:latin typeface="+mn-lt"/>
              </a:rPr>
              <a:t>TM</a:t>
            </a:r>
            <a:r>
              <a:rPr lang="nl-NL" sz="1200" kern="1200" dirty="0">
                <a:solidFill>
                  <a:schemeClr val="tx1"/>
                </a:solidFill>
                <a:effectLst/>
                <a:latin typeface="+mn-lt"/>
              </a:rPr>
              <a:t>-evenement, via code.org.</a:t>
            </a:r>
          </a:p>
          <a:p>
            <a:endParaRPr lang="nl-NL" sz="1200" kern="1200" dirty="0">
              <a:solidFill>
                <a:schemeClr val="tx1"/>
              </a:solidFill>
              <a:effectLst/>
              <a:latin typeface="+mn-lt"/>
              <a:ea typeface="+mn-ea"/>
              <a:cs typeface="+mn-cs"/>
            </a:endParaRPr>
          </a:p>
          <a:p>
            <a:r>
              <a:rPr lang="nl-NL" sz="1200" kern="1200" dirty="0">
                <a:solidFill>
                  <a:schemeClr val="tx1"/>
                </a:solidFill>
                <a:effectLst/>
                <a:latin typeface="+mn-lt"/>
              </a:rPr>
              <a:t>Pas de informatie op de aanvullende dia aan zodat die geschikt is voor de toehoorders:</a:t>
            </a:r>
          </a:p>
          <a:p>
            <a:endParaRPr lang="nl-NL" sz="1200" b="1" u="none" kern="1200" dirty="0">
              <a:solidFill>
                <a:schemeClr val="tx1"/>
              </a:solidFill>
              <a:effectLst/>
              <a:latin typeface="+mn-lt"/>
              <a:ea typeface="+mn-ea"/>
              <a:cs typeface="+mn-cs"/>
            </a:endParaRPr>
          </a:p>
          <a:p>
            <a:r>
              <a:rPr lang="nl-NL" sz="1200" b="1" u="none" kern="1200" dirty="0">
                <a:solidFill>
                  <a:schemeClr val="tx1"/>
                </a:solidFill>
                <a:effectLst/>
                <a:latin typeface="+mn-lt"/>
              </a:rPr>
              <a:t>Deelnemers kunnen hun code uploaden in Minecraft: Education Edition en/of Minecraft voor Windows 10, mits beschikbaar.</a:t>
            </a:r>
          </a:p>
          <a:p>
            <a:r>
              <a:rPr lang="nl-NL" sz="1200" b="0" u="none" kern="1200" dirty="0">
                <a:solidFill>
                  <a:schemeClr val="tx1"/>
                </a:solidFill>
                <a:effectLst/>
                <a:latin typeface="+mn-lt"/>
              </a:rPr>
              <a:t>Deelnemers kunnen Code Studio gebruiken om hun code in de echte game te importeren – en hun code tot leven zien komen!</a:t>
            </a:r>
          </a:p>
          <a:p>
            <a:endParaRPr lang="nl-NL"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kern="1200" dirty="0">
                <a:solidFill>
                  <a:schemeClr val="tx1"/>
                </a:solidFill>
                <a:effectLst/>
                <a:latin typeface="+mn-lt"/>
              </a:rPr>
              <a:t>Minecraft: Education Edition: ontdekken</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rPr>
              <a:t>Minecraft: Education Edition is gemaakt voor scholen en wordt geleverd met beheerhulpmiddelen voor in de klas, met lesplannen en nog veel meer. Ga voor meer informatie naar </a:t>
            </a:r>
            <a:r>
              <a:rPr lang="nl-NL" sz="1200" u="sng" kern="1200" dirty="0">
                <a:solidFill>
                  <a:schemeClr val="tx1"/>
                </a:solidFill>
                <a:effectLst/>
                <a:latin typeface="+mn-lt"/>
                <a:hlinkClick r:id="rId3"/>
              </a:rPr>
              <a:t>https://education.minecraft.net</a:t>
            </a:r>
            <a:r>
              <a:rPr lang="nl-NL" sz="1200" kern="1200" dirty="0">
                <a:solidFill>
                  <a:schemeClr val="tx1"/>
                </a:solidFill>
                <a:effectLst/>
                <a:latin typeface="+mn-lt"/>
              </a:rPr>
              <a:t>.</a:t>
            </a:r>
            <a:endParaRPr lang="nl-NL"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kern="1200" dirty="0">
                <a:solidFill>
                  <a:schemeClr val="tx1"/>
                </a:solidFill>
                <a:effectLst/>
                <a:latin typeface="+mn-lt"/>
              </a:rPr>
              <a:t>Onderzoek manieren om uw community van digitale vaardigheden te voorzien, van digitale kennis tot computerwetenschap</a:t>
            </a:r>
            <a:br>
              <a:rPr dirty="0"/>
            </a:br>
            <a:r>
              <a:rPr lang="nl-NL" sz="1200" kern="1200" dirty="0">
                <a:solidFill>
                  <a:schemeClr val="tx1"/>
                </a:solidFill>
                <a:effectLst/>
                <a:latin typeface="+mn-lt"/>
              </a:rPr>
              <a:t>https://Microsoft.com/digitalskills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altLang="nl-NL" dirty="0">
              <a:solidFill>
                <a:srgbClr val="000000"/>
              </a:solidFill>
            </a:endParaRPr>
          </a:p>
          <a:p>
            <a:pPr eaLnBrk="1" hangingPunct="1">
              <a:spcBef>
                <a:spcPct val="0"/>
              </a:spcBef>
            </a:pPr>
            <a:r>
              <a:rPr lang="nl-NL" sz="1200" b="1" kern="1200" dirty="0">
                <a:solidFill>
                  <a:schemeClr val="tx1"/>
                </a:solidFill>
                <a:effectLst/>
                <a:latin typeface="+mn-lt"/>
              </a:rPr>
              <a:t>Code.org (</a:t>
            </a:r>
            <a:r>
              <a:rPr lang="nl-NL" sz="1200" b="1" kern="1200" dirty="0">
                <a:solidFill>
                  <a:schemeClr val="tx1"/>
                </a:solidFill>
                <a:effectLst/>
                <a:latin typeface="+mn-lt"/>
                <a:hlinkClick r:id="rId4"/>
              </a:rPr>
              <a:t>https://code.org/educate</a:t>
            </a:r>
            <a:r>
              <a:rPr lang="nl-NL" sz="1200" b="1" kern="1200" dirty="0">
                <a:solidFill>
                  <a:schemeClr val="tx1"/>
                </a:solidFill>
                <a:effectLst/>
                <a:latin typeface="+mn-lt"/>
              </a:rPr>
              <a:t>)</a:t>
            </a:r>
            <a:r>
              <a:rPr lang="nl-NL" altLang="nl-NL" dirty="0">
                <a:solidFill>
                  <a:srgbClr val="000000"/>
                </a:solidFill>
              </a:rPr>
              <a:t> Ga verder dan alleen een Hour of Code™ met de tools voor docenten van Code.org. Je hebt geen ervaring nodig om informatica in je klaslokaal te gaan geven. Code.org biedt lesroosters, lesplannen, professionele leerprogramma's van hoge kwaliteit en veel geweldige tools voor alle niveaus: alles dat je nodig hebt en ook nog eens gratis. Ga naar </a:t>
            </a:r>
            <a:r>
              <a:rPr lang="nl-NL" sz="1200" kern="1200" dirty="0">
                <a:solidFill>
                  <a:schemeClr val="tx1"/>
                </a:solidFill>
                <a:effectLst/>
                <a:latin typeface="+mn-lt"/>
                <a:hlinkClick r:id="rId5"/>
              </a:rPr>
              <a:t>code.org/educate</a:t>
            </a:r>
            <a:r>
              <a:rPr lang="nl-NL" altLang="nl-NL" dirty="0">
                <a:solidFill>
                  <a:srgbClr val="000000"/>
                </a:solidFill>
              </a:rPr>
              <a:t> en kies je niveau om aan de slag te gaan!</a:t>
            </a:r>
          </a:p>
          <a:p>
            <a:pPr eaLnBrk="1" hangingPunct="1">
              <a:spcBef>
                <a:spcPct val="0"/>
              </a:spcBef>
            </a:pPr>
            <a:endParaRPr lang="nl-NL" altLang="nl-NL" dirty="0">
              <a:solidFill>
                <a:srgbClr val="000000"/>
              </a:solidFill>
            </a:endParaRPr>
          </a:p>
          <a:p>
            <a:pPr eaLnBrk="1" hangingPunct="1">
              <a:spcBef>
                <a:spcPct val="0"/>
              </a:spcBef>
            </a:pPr>
            <a:r>
              <a:rPr lang="nl-NL" sz="1200" b="1" kern="1200" dirty="0">
                <a:solidFill>
                  <a:schemeClr val="tx1"/>
                </a:solidFill>
                <a:effectLst/>
                <a:latin typeface="+mn-lt"/>
              </a:rPr>
              <a:t>Code Studio (</a:t>
            </a:r>
            <a:r>
              <a:rPr lang="nl-NL" sz="1200" b="1" kern="1200" dirty="0">
                <a:solidFill>
                  <a:schemeClr val="tx1"/>
                </a:solidFill>
                <a:effectLst/>
                <a:latin typeface="+mn-lt"/>
                <a:hlinkClick r:id="rId6"/>
              </a:rPr>
              <a:t>https://studio.code.org</a:t>
            </a:r>
            <a:r>
              <a:rPr lang="nl-NL" sz="1200" b="1" kern="1200" dirty="0">
                <a:solidFill>
                  <a:schemeClr val="tx1"/>
                </a:solidFill>
                <a:effectLst/>
                <a:latin typeface="+mn-lt"/>
              </a:rPr>
              <a:t>)</a:t>
            </a:r>
            <a:r>
              <a:rPr lang="nl-NL" altLang="nl-NL" dirty="0">
                <a:solidFill>
                  <a:srgbClr val="000000"/>
                </a:solidFill>
              </a:rPr>
              <a:t> Heb je genoten tijdens de Hour of Code™? Er is nog veel meer te ontdekken in de wereld van de informatica! Code Studio biedt puzzels, games en cursussen voor alle leeftijden. Leer je eigen games en apps maken en deel ze vervolgens met je vrienden. Ga naar </a:t>
            </a:r>
            <a:r>
              <a:rPr lang="nl-NL" sz="1200" kern="1200" dirty="0">
                <a:solidFill>
                  <a:schemeClr val="tx1"/>
                </a:solidFill>
                <a:effectLst/>
                <a:latin typeface="+mn-lt"/>
                <a:hlinkClick r:id="rId7"/>
              </a:rPr>
              <a:t>studio.code.org</a:t>
            </a:r>
            <a:r>
              <a:rPr lang="nl-NL" altLang="nl-NL" dirty="0">
                <a:solidFill>
                  <a:srgbClr val="000000"/>
                </a:solidFill>
              </a:rPr>
              <a:t> en ga vandaag nog aan de slag! </a:t>
            </a: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F49A7764-A18C-4502-A95B-D752B156CA5D}" type="slidenum">
              <a:rPr lang="en-US" altLang="nl-NL" sz="1200" smtClean="0">
                <a:solidFill>
                  <a:srgbClr val="000000"/>
                </a:solidFill>
              </a:rPr>
              <a:pPr defTabSz="712788" fontAlgn="base">
                <a:spcBef>
                  <a:spcPct val="0"/>
                </a:spcBef>
                <a:spcAft>
                  <a:spcPct val="0"/>
                </a:spcAft>
                <a:buSzPct val="100000"/>
              </a:pPr>
              <a:t>19</a:t>
            </a:fld>
            <a:endParaRPr lang="nl-NL" altLang="nl-NL" sz="1200">
              <a:solidFill>
                <a:srgbClr val="000000"/>
              </a:solidFill>
            </a:endParaRPr>
          </a:p>
        </p:txBody>
      </p:sp>
    </p:spTree>
    <p:extLst>
      <p:ext uri="{BB962C8B-B14F-4D97-AF65-F5344CB8AC3E}">
        <p14:creationId xmlns:p14="http://schemas.microsoft.com/office/powerpoint/2010/main" val="414535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b="1" u="sng" dirty="0">
                <a:solidFill>
                  <a:srgbClr val="000000"/>
                </a:solidFill>
              </a:rPr>
              <a:t>Welkom!</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[Stel jezelf voor aan de klas. Vertel wie je bent, wat je doet en als je in de technische sector werkt, vertel je waarom je zo enthousiast bent over Hour of Code™ ]</a:t>
            </a:r>
            <a:r>
              <a:rPr lang="nl-NL" sz="1200" baseline="30000" dirty="0">
                <a:solidFill>
                  <a:schemeClr val="bg1"/>
                </a:solidFill>
                <a:latin typeface="Segoe UI Light" panose="020B0502040204020203" pitchFamily="34" charset="0"/>
              </a:rPr>
              <a:t> </a:t>
            </a:r>
            <a:endParaRPr lang="nl-NL" b="0" u="none" dirty="0"/>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"We gaan</a:t>
            </a:r>
            <a:r>
              <a:rPr lang="nl-NL" dirty="0"/>
              <a:t> </a:t>
            </a:r>
            <a:r>
              <a:rPr lang="nl-NL" altLang="nl-NL" dirty="0">
                <a:solidFill>
                  <a:srgbClr val="000000"/>
                </a:solidFill>
              </a:rPr>
              <a:t>eerst</a:t>
            </a:r>
            <a:r>
              <a:rPr lang="nl-NL" dirty="0"/>
              <a:t> </a:t>
            </a:r>
            <a:r>
              <a:rPr lang="nl-NL" altLang="nl-NL" dirty="0">
                <a:solidFill>
                  <a:srgbClr val="000000"/>
                </a:solidFill>
              </a:rPr>
              <a:t>een</a:t>
            </a:r>
            <a:r>
              <a:rPr lang="nl-NL" dirty="0"/>
              <a:t> </a:t>
            </a:r>
            <a:r>
              <a:rPr lang="nl-NL" altLang="nl-NL" dirty="0">
                <a:solidFill>
                  <a:srgbClr val="000000"/>
                </a:solidFill>
              </a:rPr>
              <a:t>korte video bekijken. Hier</a:t>
            </a:r>
            <a:r>
              <a:rPr lang="nl-NL" dirty="0"/>
              <a:t> </a:t>
            </a:r>
            <a:r>
              <a:rPr lang="nl-NL" altLang="nl-NL" dirty="0">
                <a:solidFill>
                  <a:srgbClr val="000000"/>
                </a:solidFill>
              </a:rPr>
              <a:t>gaan</a:t>
            </a:r>
            <a:r>
              <a:rPr lang="nl-NL" dirty="0"/>
              <a:t> </a:t>
            </a:r>
            <a:r>
              <a:rPr lang="nl-NL" altLang="nl-NL" dirty="0">
                <a:solidFill>
                  <a:srgbClr val="000000"/>
                </a:solidFill>
              </a:rPr>
              <a:t>jullie</a:t>
            </a:r>
            <a:r>
              <a:rPr lang="nl-NL" dirty="0"/>
              <a:t> </a:t>
            </a:r>
            <a:r>
              <a:rPr lang="nl-NL" altLang="nl-NL" dirty="0">
                <a:solidFill>
                  <a:srgbClr val="000000"/>
                </a:solidFill>
              </a:rPr>
              <a:t>zien hoe populair</a:t>
            </a:r>
            <a:r>
              <a:rPr lang="nl-NL" dirty="0"/>
              <a:t> </a:t>
            </a:r>
            <a:r>
              <a:rPr lang="nl-NL" altLang="nl-NL" dirty="0">
                <a:solidFill>
                  <a:srgbClr val="000000"/>
                </a:solidFill>
              </a:rPr>
              <a:t>programmeren de afgelopen</a:t>
            </a:r>
            <a:r>
              <a:rPr lang="nl-NL" dirty="0"/>
              <a:t> </a:t>
            </a:r>
            <a:r>
              <a:rPr lang="nl-NL" altLang="nl-NL" dirty="0">
                <a:solidFill>
                  <a:srgbClr val="000000"/>
                </a:solidFill>
              </a:rPr>
              <a:t>jaren is geworden. Ook</a:t>
            </a:r>
            <a:r>
              <a:rPr lang="nl-NL" dirty="0"/>
              <a:t> </a:t>
            </a:r>
            <a:r>
              <a:rPr lang="nl-NL" altLang="nl-NL" dirty="0">
                <a:solidFill>
                  <a:srgbClr val="000000"/>
                </a:solidFill>
              </a:rPr>
              <a:t>zien</a:t>
            </a:r>
            <a:r>
              <a:rPr lang="nl-NL" dirty="0"/>
              <a:t> </a:t>
            </a:r>
            <a:r>
              <a:rPr lang="nl-NL" altLang="nl-NL" dirty="0">
                <a:solidFill>
                  <a:srgbClr val="000000"/>
                </a:solidFill>
              </a:rPr>
              <a:t>jullie</a:t>
            </a:r>
            <a:r>
              <a:rPr lang="nl-NL" dirty="0"/>
              <a:t> </a:t>
            </a:r>
            <a:r>
              <a:rPr lang="nl-NL" altLang="nl-NL" dirty="0">
                <a:solidFill>
                  <a:srgbClr val="000000"/>
                </a:solidFill>
              </a:rPr>
              <a:t>dat</a:t>
            </a:r>
            <a:r>
              <a:rPr lang="nl-NL" dirty="0"/>
              <a:t> </a:t>
            </a:r>
            <a:r>
              <a:rPr lang="nl-NL" altLang="nl-NL" dirty="0">
                <a:solidFill>
                  <a:srgbClr val="000000"/>
                </a:solidFill>
              </a:rPr>
              <a:t>veel</a:t>
            </a:r>
            <a:r>
              <a:rPr lang="nl-NL" dirty="0"/>
              <a:t> </a:t>
            </a:r>
            <a:r>
              <a:rPr lang="nl-NL" altLang="nl-NL" dirty="0">
                <a:solidFill>
                  <a:srgbClr val="000000"/>
                </a:solidFill>
              </a:rPr>
              <a:t>geweldige</a:t>
            </a:r>
            <a:r>
              <a:rPr lang="nl-NL" dirty="0"/>
              <a:t> </a:t>
            </a:r>
            <a:r>
              <a:rPr lang="nl-NL" altLang="nl-NL" dirty="0">
                <a:solidFill>
                  <a:srgbClr val="000000"/>
                </a:solidFill>
              </a:rPr>
              <a:t>mensen, zoals</a:t>
            </a:r>
            <a:r>
              <a:rPr lang="nl-NL" dirty="0"/>
              <a:t> </a:t>
            </a:r>
            <a:r>
              <a:rPr lang="nl-NL" altLang="nl-NL" dirty="0">
                <a:solidFill>
                  <a:srgbClr val="000000"/>
                </a:solidFill>
              </a:rPr>
              <a:t>jullie, het geprobeerd</a:t>
            </a:r>
            <a:r>
              <a:rPr lang="nl-NL" dirty="0"/>
              <a:t> </a:t>
            </a:r>
            <a:r>
              <a:rPr lang="nl-NL" altLang="nl-NL" dirty="0">
                <a:solidFill>
                  <a:srgbClr val="000000"/>
                </a:solidFill>
              </a:rPr>
              <a:t>hebben!"</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OPMERKING VOOR BEGELEIDER</a:t>
            </a:r>
          </a:p>
          <a:p>
            <a:pPr eaLnBrk="1" hangingPunct="1">
              <a:spcBef>
                <a:spcPct val="0"/>
              </a:spcBef>
            </a:pPr>
            <a:r>
              <a:rPr lang="nl-NL" altLang="nl-NL" dirty="0">
                <a:solidFill>
                  <a:srgbClr val="000000"/>
                </a:solidFill>
              </a:rPr>
              <a:t>De video wordt</a:t>
            </a:r>
            <a:r>
              <a:rPr lang="nl-NL" dirty="0"/>
              <a:t> </a:t>
            </a:r>
            <a:r>
              <a:rPr lang="nl-NL" altLang="nl-NL" dirty="0">
                <a:solidFill>
                  <a:srgbClr val="000000"/>
                </a:solidFill>
              </a:rPr>
              <a:t>automatisch</a:t>
            </a:r>
            <a:r>
              <a:rPr lang="nl-NL" dirty="0"/>
              <a:t> </a:t>
            </a:r>
            <a:r>
              <a:rPr lang="nl-NL" altLang="nl-NL" dirty="0">
                <a:solidFill>
                  <a:srgbClr val="000000"/>
                </a:solidFill>
              </a:rPr>
              <a:t>afgespeeld</a:t>
            </a:r>
            <a:r>
              <a:rPr lang="nl-NL" dirty="0"/>
              <a:t> </a:t>
            </a:r>
            <a:r>
              <a:rPr lang="nl-NL" altLang="nl-NL" dirty="0">
                <a:solidFill>
                  <a:srgbClr val="000000"/>
                </a:solidFill>
              </a:rPr>
              <a:t>als u naar de volgende</a:t>
            </a:r>
            <a:r>
              <a:rPr lang="nl-NL" dirty="0"/>
              <a:t> </a:t>
            </a:r>
            <a:r>
              <a:rPr lang="nl-NL" altLang="nl-NL" dirty="0">
                <a:solidFill>
                  <a:srgbClr val="000000"/>
                </a:solidFill>
              </a:rPr>
              <a:t>dia</a:t>
            </a:r>
            <a:r>
              <a:rPr lang="nl-NL" dirty="0"/>
              <a:t> </a:t>
            </a:r>
            <a:r>
              <a:rPr lang="nl-NL" altLang="nl-NL" dirty="0">
                <a:solidFill>
                  <a:srgbClr val="000000"/>
                </a:solidFill>
              </a:rPr>
              <a:t>gaat. </a:t>
            </a:r>
            <a:endParaRPr lang="nl-NL" b="1" u="sng" dirty="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81090E8F-D7F8-44CA-9F15-167328203819}" type="slidenum">
              <a:rPr lang="en-US" altLang="nl-NL" sz="1200" smtClean="0">
                <a:solidFill>
                  <a:srgbClr val="000000"/>
                </a:solidFill>
              </a:rPr>
              <a:pPr defTabSz="712788" fontAlgn="base">
                <a:spcBef>
                  <a:spcPct val="0"/>
                </a:spcBef>
                <a:spcAft>
                  <a:spcPct val="0"/>
                </a:spcAft>
                <a:buSzPct val="100000"/>
              </a:pPr>
              <a:t>2</a:t>
            </a:fld>
            <a:endParaRPr lang="nl-NL" altLang="nl-NL" sz="1200">
              <a:solidFill>
                <a:srgbClr val="000000"/>
              </a:solidFill>
            </a:endParaRPr>
          </a:p>
        </p:txBody>
      </p:sp>
    </p:spTree>
    <p:extLst>
      <p:ext uri="{BB962C8B-B14F-4D97-AF65-F5344CB8AC3E}">
        <p14:creationId xmlns:p14="http://schemas.microsoft.com/office/powerpoint/2010/main" val="2337231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endParaRPr lang="nl-NL" altLang="nl-NL" b="1" u="sng" dirty="0">
              <a:solidFill>
                <a:srgbClr val="000000"/>
              </a:solidFill>
            </a:endParaRPr>
          </a:p>
          <a:p>
            <a:pPr eaLnBrk="1" hangingPunct="1">
              <a:spcBef>
                <a:spcPct val="0"/>
              </a:spcBef>
            </a:pPr>
            <a:r>
              <a:rPr lang="nl-NL" altLang="nl-NL" b="1" u="sng" dirty="0">
                <a:solidFill>
                  <a:srgbClr val="000000"/>
                </a:solidFill>
              </a:rPr>
              <a:t>LEERDOEL VAN DE DIA: </a:t>
            </a:r>
            <a:endParaRPr lang="nl-NL" dirty="0"/>
          </a:p>
          <a:p>
            <a:pPr eaLnBrk="1" hangingPunct="1">
              <a:spcBef>
                <a:spcPct val="0"/>
              </a:spcBef>
            </a:pPr>
            <a:endParaRPr lang="nl-NL" altLang="nl-NL" dirty="0">
              <a:solidFill>
                <a:srgbClr val="000000"/>
              </a:solidFill>
            </a:endParaRPr>
          </a:p>
          <a:p>
            <a:pPr eaLnBrk="1" hangingPunct="1">
              <a:spcBef>
                <a:spcPct val="0"/>
              </a:spcBef>
            </a:pPr>
            <a:r>
              <a:rPr lang="nl-NL" b="0" u="none" baseline="0" dirty="0"/>
              <a:t>Afsluiting van het evenement</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Als u deze</a:t>
            </a:r>
            <a:r>
              <a:rPr lang="nl-NL" dirty="0"/>
              <a:t> </a:t>
            </a:r>
            <a:r>
              <a:rPr lang="nl-NL" altLang="nl-NL" dirty="0">
                <a:solidFill>
                  <a:srgbClr val="000000"/>
                </a:solidFill>
              </a:rPr>
              <a:t>afbeelding</a:t>
            </a:r>
            <a:r>
              <a:rPr lang="nl-NL" dirty="0"/>
              <a:t> </a:t>
            </a:r>
            <a:r>
              <a:rPr lang="nl-NL" altLang="nl-NL" dirty="0">
                <a:solidFill>
                  <a:srgbClr val="000000"/>
                </a:solidFill>
              </a:rPr>
              <a:t>vervangt, zorg</a:t>
            </a:r>
            <a:r>
              <a:rPr lang="nl-NL" dirty="0"/>
              <a:t> </a:t>
            </a:r>
            <a:r>
              <a:rPr lang="nl-NL" altLang="nl-NL" dirty="0">
                <a:solidFill>
                  <a:srgbClr val="000000"/>
                </a:solidFill>
              </a:rPr>
              <a:t>dan</a:t>
            </a:r>
            <a:r>
              <a:rPr lang="nl-NL" dirty="0"/>
              <a:t> </a:t>
            </a:r>
            <a:r>
              <a:rPr lang="nl-NL" altLang="nl-NL" dirty="0">
                <a:solidFill>
                  <a:srgbClr val="000000"/>
                </a:solidFill>
              </a:rPr>
              <a:t>dat de vervangende</a:t>
            </a:r>
            <a:r>
              <a:rPr lang="nl-NL" dirty="0"/>
              <a:t> </a:t>
            </a:r>
            <a:r>
              <a:rPr lang="nl-NL" altLang="nl-NL" dirty="0">
                <a:solidFill>
                  <a:srgbClr val="000000"/>
                </a:solidFill>
              </a:rPr>
              <a:t>afbeelding</a:t>
            </a:r>
            <a:r>
              <a:rPr lang="nl-NL" dirty="0"/>
              <a:t> </a:t>
            </a:r>
            <a:r>
              <a:rPr lang="nl-NL" altLang="nl-NL" dirty="0">
                <a:solidFill>
                  <a:srgbClr val="000000"/>
                </a:solidFill>
              </a:rPr>
              <a:t>aan de volgende criteria voldoet: </a:t>
            </a:r>
          </a:p>
          <a:p>
            <a:pPr marL="628650" lvl="1" indent="-171450" eaLnBrk="1" hangingPunct="1">
              <a:spcBef>
                <a:spcPct val="0"/>
              </a:spcBef>
              <a:buFontTx/>
              <a:buChar char="•"/>
            </a:pPr>
            <a:r>
              <a:rPr lang="nl-NL" altLang="nl-NL" dirty="0">
                <a:solidFill>
                  <a:srgbClr val="000000"/>
                </a:solidFill>
              </a:rPr>
              <a:t>Er</a:t>
            </a:r>
            <a:r>
              <a:rPr lang="nl-NL" dirty="0"/>
              <a:t> </a:t>
            </a:r>
            <a:r>
              <a:rPr lang="nl-NL" altLang="nl-NL" dirty="0">
                <a:solidFill>
                  <a:srgbClr val="000000"/>
                </a:solidFill>
              </a:rPr>
              <a:t>staan</a:t>
            </a:r>
            <a:r>
              <a:rPr lang="nl-NL" dirty="0"/>
              <a:t> </a:t>
            </a:r>
            <a:r>
              <a:rPr lang="nl-NL" altLang="nl-NL" dirty="0">
                <a:solidFill>
                  <a:srgbClr val="000000"/>
                </a:solidFill>
              </a:rPr>
              <a:t>jongens</a:t>
            </a:r>
            <a:r>
              <a:rPr lang="nl-NL" dirty="0"/>
              <a:t> </a:t>
            </a:r>
            <a:r>
              <a:rPr lang="nl-NL" altLang="nl-NL" dirty="0">
                <a:solidFill>
                  <a:srgbClr val="000000"/>
                </a:solidFill>
              </a:rPr>
              <a:t>en</a:t>
            </a:r>
            <a:r>
              <a:rPr lang="nl-NL" dirty="0"/>
              <a:t> </a:t>
            </a:r>
            <a:r>
              <a:rPr lang="nl-NL" altLang="nl-NL" dirty="0">
                <a:solidFill>
                  <a:srgbClr val="000000"/>
                </a:solidFill>
              </a:rPr>
              <a:t>meisjes, tieners, op </a:t>
            </a:r>
          </a:p>
          <a:p>
            <a:pPr marL="628650" lvl="1" indent="-171450" eaLnBrk="1" hangingPunct="1">
              <a:spcBef>
                <a:spcPct val="0"/>
              </a:spcBef>
              <a:buFontTx/>
              <a:buChar char="•"/>
            </a:pPr>
            <a:r>
              <a:rPr lang="nl-NL" altLang="nl-NL" dirty="0">
                <a:solidFill>
                  <a:srgbClr val="000000"/>
                </a:solidFill>
              </a:rPr>
              <a:t>De deelnemers</a:t>
            </a:r>
            <a:r>
              <a:rPr lang="nl-NL" dirty="0"/>
              <a:t> </a:t>
            </a:r>
            <a:r>
              <a:rPr lang="nl-NL" altLang="nl-NL" dirty="0">
                <a:solidFill>
                  <a:srgbClr val="000000"/>
                </a:solidFill>
              </a:rPr>
              <a:t>hebben het naar</a:t>
            </a:r>
            <a:r>
              <a:rPr lang="nl-NL" dirty="0"/>
              <a:t> </a:t>
            </a:r>
            <a:r>
              <a:rPr lang="nl-NL" altLang="nl-NL" dirty="0">
                <a:solidFill>
                  <a:srgbClr val="000000"/>
                </a:solidFill>
              </a:rPr>
              <a:t>hun zin </a:t>
            </a:r>
          </a:p>
          <a:p>
            <a:pPr marL="628650" lvl="1" indent="-171450" eaLnBrk="1" hangingPunct="1">
              <a:spcBef>
                <a:spcPct val="0"/>
              </a:spcBef>
              <a:buFontTx/>
              <a:buChar char="•"/>
            </a:pPr>
            <a:r>
              <a:rPr lang="nl-NL" altLang="nl-NL" dirty="0">
                <a:solidFill>
                  <a:srgbClr val="000000"/>
                </a:solidFill>
              </a:rPr>
              <a:t>Er</a:t>
            </a:r>
            <a:r>
              <a:rPr lang="nl-NL" dirty="0"/>
              <a:t> </a:t>
            </a:r>
            <a:r>
              <a:rPr lang="nl-NL" altLang="nl-NL" dirty="0">
                <a:solidFill>
                  <a:srgbClr val="000000"/>
                </a:solidFill>
              </a:rPr>
              <a:t>staat</a:t>
            </a:r>
            <a:r>
              <a:rPr lang="nl-NL" dirty="0"/>
              <a:t> </a:t>
            </a:r>
            <a:r>
              <a:rPr lang="nl-NL" altLang="nl-NL" dirty="0">
                <a:solidFill>
                  <a:srgbClr val="000000"/>
                </a:solidFill>
              </a:rPr>
              <a:t>een</a:t>
            </a:r>
            <a:r>
              <a:rPr lang="nl-NL" dirty="0"/>
              <a:t> </a:t>
            </a:r>
            <a:r>
              <a:rPr lang="nl-NL" altLang="nl-NL" dirty="0">
                <a:solidFill>
                  <a:srgbClr val="000000"/>
                </a:solidFill>
              </a:rPr>
              <a:t>groep</a:t>
            </a:r>
            <a:r>
              <a:rPr lang="nl-NL" dirty="0"/>
              <a:t> </a:t>
            </a:r>
            <a:r>
              <a:rPr lang="nl-NL" altLang="nl-NL" dirty="0">
                <a:solidFill>
                  <a:srgbClr val="000000"/>
                </a:solidFill>
              </a:rPr>
              <a:t>mensen op, geen</a:t>
            </a:r>
            <a:r>
              <a:rPr lang="nl-NL" dirty="0"/>
              <a:t> </a:t>
            </a:r>
            <a:r>
              <a:rPr lang="nl-NL" altLang="nl-NL" dirty="0">
                <a:solidFill>
                  <a:srgbClr val="000000"/>
                </a:solidFill>
              </a:rPr>
              <a:t>losse</a:t>
            </a:r>
            <a:r>
              <a:rPr lang="nl-NL" dirty="0"/>
              <a:t> </a:t>
            </a:r>
            <a:r>
              <a:rPr lang="nl-NL" altLang="nl-NL" dirty="0">
                <a:solidFill>
                  <a:srgbClr val="000000"/>
                </a:solidFill>
              </a:rPr>
              <a:t>personen</a:t>
            </a:r>
            <a:r>
              <a:rPr lang="nl-NL" dirty="0"/>
              <a:t> </a:t>
            </a:r>
          </a:p>
          <a:p>
            <a:pPr marL="457200" lvl="1" indent="0" eaLnBrk="1" hangingPunct="1">
              <a:spcBef>
                <a:spcPct val="0"/>
              </a:spcBef>
              <a:buFontTx/>
              <a:buNone/>
            </a:pPr>
            <a:endParaRPr lang="nl-NL" altLang="nl-NL" dirty="0">
              <a:solidFill>
                <a:srgbClr val="000000"/>
              </a:solidFill>
            </a:endParaRPr>
          </a:p>
          <a:p>
            <a:r>
              <a:rPr lang="nl-NL" b="1" u="sng" dirty="0"/>
              <a:t>Copyright 2017: </a:t>
            </a:r>
          </a:p>
          <a:p>
            <a:r>
              <a:rPr lang="nl-NL" sz="1200" kern="1200" dirty="0">
                <a:solidFill>
                  <a:schemeClr val="tx1"/>
                </a:solidFill>
                <a:effectLst/>
                <a:latin typeface="+mn-lt"/>
              </a:rPr>
              <a:t>Deze presentatie wordt in licentie gegeven, niet verkocht. U mag deze inhoud niet kopiëren, aanpassen, wijzigen, er afgeleid werk van maken, distribueren, openbaar weergeven, verkopen of gebruiken voor commerciële doeleinden zonder de uitdrukkelijke, voorafgaande, schriftelijke toestemming van Microsoft Corporation. </a:t>
            </a:r>
          </a:p>
          <a:p>
            <a:r>
              <a:rPr lang="nl-NL" sz="1200" kern="1200" dirty="0">
                <a:solidFill>
                  <a:schemeClr val="tx1"/>
                </a:solidFill>
                <a:effectLst/>
                <a:latin typeface="+mn-lt"/>
              </a:rPr>
              <a:t> </a:t>
            </a:r>
          </a:p>
          <a:p>
            <a:r>
              <a:rPr lang="nl-NL" sz="1200" kern="1200" dirty="0">
                <a:solidFill>
                  <a:schemeClr val="tx1"/>
                </a:solidFill>
                <a:effectLst/>
                <a:latin typeface="+mn-lt"/>
              </a:rPr>
              <a:t>Deze presentatie wordt aan u geleverd 'as is'. Microsoft biedt geen uitdrukkelijke of impliciete garanties. Informatie en meningen in deze presentatie, inclusief URL's en andere verwijzingen naar websites, kunnen zonder voorafgaande kennisgeving worden gewijzigd. </a:t>
            </a:r>
          </a:p>
          <a:p>
            <a:r>
              <a:rPr lang="nl-NL" sz="1200" kern="1200" dirty="0">
                <a:solidFill>
                  <a:schemeClr val="tx1"/>
                </a:solidFill>
                <a:effectLst/>
                <a:latin typeface="+mn-lt"/>
              </a:rPr>
              <a:t> </a:t>
            </a:r>
          </a:p>
          <a:p>
            <a:r>
              <a:rPr lang="nl-NL" sz="1200" kern="1200" dirty="0">
                <a:solidFill>
                  <a:schemeClr val="tx1"/>
                </a:solidFill>
                <a:effectLst/>
                <a:latin typeface="+mn-lt"/>
              </a:rPr>
              <a:t>Sommige hier beschreven voorbeelden zijn uitsluitend gegeven ter illustratie en zijn fictief. Enige associatie of verband met de werkelijkheid is onbedoeld en mag niet worden geïnterpreteerd. </a:t>
            </a:r>
          </a:p>
          <a:p>
            <a:r>
              <a:rPr lang="nl-NL" sz="1200" kern="1200" dirty="0">
                <a:solidFill>
                  <a:schemeClr val="tx1"/>
                </a:solidFill>
                <a:effectLst/>
                <a:latin typeface="+mn-lt"/>
              </a:rPr>
              <a:t> </a:t>
            </a:r>
          </a:p>
          <a:p>
            <a:r>
              <a:rPr lang="nl-NL" sz="1200" kern="1200" dirty="0">
                <a:solidFill>
                  <a:schemeClr val="tx1"/>
                </a:solidFill>
                <a:effectLst/>
                <a:latin typeface="+mn-lt"/>
              </a:rPr>
              <a:t>U mag deze presentatie voor uzelf gebruiken, in klaslokalen en voor leerlingen als onderdeel van code.org en andere programmeringsevenementen. Deze presentatie verschaft geen wettelijke rechten op enige intellectuele eigendom in enig Microsoft-product. </a:t>
            </a:r>
          </a:p>
          <a:p>
            <a:r>
              <a:rPr lang="nl-NL" sz="1200" kern="1200" dirty="0">
                <a:solidFill>
                  <a:schemeClr val="tx1"/>
                </a:solidFill>
                <a:effectLst/>
                <a:latin typeface="+mn-lt"/>
              </a:rPr>
              <a:t> </a:t>
            </a:r>
          </a:p>
          <a:p>
            <a:r>
              <a:rPr lang="nl-NL" sz="1200" kern="1200" dirty="0">
                <a:solidFill>
                  <a:schemeClr val="tx1"/>
                </a:solidFill>
                <a:effectLst/>
                <a:latin typeface="+mn-lt"/>
              </a:rPr>
              <a:t>Microsoft en de handelsmerken vermeld op </a:t>
            </a:r>
            <a:r>
              <a:rPr lang="nl-NL" sz="1200" kern="1200" dirty="0">
                <a:solidFill>
                  <a:schemeClr val="tx1"/>
                </a:solidFill>
                <a:effectLst/>
                <a:latin typeface="+mn-lt"/>
                <a:hlinkClick r:id="rId3"/>
              </a:rPr>
              <a:t>http://www.microsoft.com/en-us/legal/intellectualproperty/trademarks/en-us.aspx </a:t>
            </a:r>
            <a:r>
              <a:rPr lang="nl-NL" sz="1200" kern="1200" dirty="0">
                <a:solidFill>
                  <a:schemeClr val="tx1"/>
                </a:solidFill>
                <a:effectLst/>
                <a:latin typeface="+mn-lt"/>
              </a:rPr>
              <a:t>zijn handelsmerken van de Microsoft-bedrijvengroep. Alle andere handelsmerken zijn eigendom van hun respectieve eigenaars.</a:t>
            </a:r>
          </a:p>
          <a:p>
            <a:endParaRPr lang="nl-NL"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solidFill>
                <a:effectLst/>
                <a:uLnTx/>
                <a:uFillTx/>
                <a:latin typeface="+mn-lt"/>
              </a:rPr>
              <a:t>© Code.org, 2017. Code.org®, het CODE-logo en Hour of Code® zijn handelsmerken van Code.org</a:t>
            </a:r>
            <a:endParaRPr kumimoji="0" lang="nl-NL"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solidFill>
                <a:effectLst/>
                <a:uLnTx/>
                <a:uFillTx/>
                <a:latin typeface="+mn-lt"/>
              </a:rPr>
              <a:t>Mojang © 2017. "Minecraft" is een handelsmerk van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solidFill>
                <a:effectLst/>
                <a:uLnTx/>
                <a:uFillTx/>
                <a:latin typeface="+mn-lt"/>
              </a:rPr>
              <a:t>© 2017 Microsoft Corporation. Alle rechten voorbehouden.</a:t>
            </a:r>
            <a:endParaRPr lang="nl-NL" altLang="nl-NL" dirty="0">
              <a:solidFill>
                <a:srgbClr val="000000"/>
              </a:solidFill>
            </a:endParaRP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5BE6B24C-FEAF-4B20-A10A-F4C852275A24}" type="slidenum">
              <a:rPr lang="en-US" altLang="nl-NL" sz="1200" smtClean="0">
                <a:solidFill>
                  <a:srgbClr val="000000"/>
                </a:solidFill>
              </a:rPr>
              <a:pPr defTabSz="712788" fontAlgn="base">
                <a:spcBef>
                  <a:spcPct val="0"/>
                </a:spcBef>
                <a:spcAft>
                  <a:spcPct val="0"/>
                </a:spcAft>
                <a:buSzPct val="100000"/>
              </a:pPr>
              <a:t>20</a:t>
            </a:fld>
            <a:endParaRPr lang="nl-NL" altLang="nl-NL" sz="1200">
              <a:solidFill>
                <a:srgbClr val="000000"/>
              </a:solidFill>
            </a:endParaRPr>
          </a:p>
        </p:txBody>
      </p:sp>
    </p:spTree>
    <p:extLst>
      <p:ext uri="{BB962C8B-B14F-4D97-AF65-F5344CB8AC3E}">
        <p14:creationId xmlns:p14="http://schemas.microsoft.com/office/powerpoint/2010/main" val="2794718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dirty="0"/>
              <a:t>Deelnemers enthousiast maken voor de tutorial van Hour of </a:t>
            </a:r>
            <a:r>
              <a:rPr lang="nl-NL" b="0" u="none" dirty="0"/>
              <a:t>Code</a:t>
            </a:r>
            <a:r>
              <a:rPr lang="nl-NL" b="0" u="none" baseline="30000" dirty="0"/>
              <a:t>TM</a:t>
            </a:r>
            <a:r>
              <a:rPr lang="nl-NL" dirty="0"/>
              <a:t>.</a:t>
            </a: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INSTRUCTIES VOOR DE AFBEELDING OP DEZE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De video zou</a:t>
            </a:r>
            <a:r>
              <a:rPr lang="nl-NL" dirty="0"/>
              <a:t> </a:t>
            </a:r>
            <a:r>
              <a:rPr lang="nl-NL" altLang="nl-NL" dirty="0">
                <a:solidFill>
                  <a:srgbClr val="000000"/>
                </a:solidFill>
              </a:rPr>
              <a:t>vanzelf</a:t>
            </a:r>
            <a:r>
              <a:rPr lang="nl-NL" dirty="0"/>
              <a:t> </a:t>
            </a:r>
            <a:r>
              <a:rPr lang="nl-NL" altLang="nl-NL" dirty="0">
                <a:solidFill>
                  <a:srgbClr val="000000"/>
                </a:solidFill>
              </a:rPr>
              <a:t>moeten</a:t>
            </a:r>
            <a:r>
              <a:rPr lang="nl-NL" dirty="0"/>
              <a:t> </a:t>
            </a:r>
            <a:r>
              <a:rPr lang="nl-NL" altLang="nl-NL" dirty="0">
                <a:solidFill>
                  <a:srgbClr val="000000"/>
                </a:solidFill>
              </a:rPr>
              <a:t>afspelen. </a:t>
            </a:r>
          </a:p>
          <a:p>
            <a:pPr eaLnBrk="1" hangingPunct="1">
              <a:spcBef>
                <a:spcPct val="0"/>
              </a:spcBef>
            </a:pPr>
            <a:endParaRPr lang="nl-NL" altLang="nl-NL" dirty="0">
              <a:solidFill>
                <a:srgbClr val="000000"/>
              </a:solidFill>
            </a:endParaRPr>
          </a:p>
          <a:p>
            <a:pPr eaLnBrk="1" hangingPunct="1">
              <a:spcBef>
                <a:spcPct val="0"/>
              </a:spcBef>
            </a:pPr>
            <a:r>
              <a:rPr lang="nl-NL" altLang="nl-NL" dirty="0">
                <a:solidFill>
                  <a:srgbClr val="000000"/>
                </a:solidFill>
              </a:rPr>
              <a:t>Gebruik de onderstaande link als u de taal of de ondertiteling wilt wijzigen. Klik</a:t>
            </a:r>
            <a:r>
              <a:rPr lang="nl-NL" dirty="0"/>
              <a:t> </a:t>
            </a:r>
            <a:r>
              <a:rPr lang="nl-NL" altLang="nl-NL" dirty="0">
                <a:solidFill>
                  <a:srgbClr val="000000"/>
                </a:solidFill>
              </a:rPr>
              <a:t>vervolgens</a:t>
            </a:r>
            <a:r>
              <a:rPr lang="nl-NL" dirty="0"/>
              <a:t> </a:t>
            </a:r>
            <a:r>
              <a:rPr lang="nl-NL" altLang="nl-NL" dirty="0">
                <a:solidFill>
                  <a:srgbClr val="000000"/>
                </a:solidFill>
              </a:rPr>
              <a:t>rechtsonder in de video op het tandwiel van de 'instellingen'. Wellicht</a:t>
            </a:r>
            <a:r>
              <a:rPr lang="nl-NL" dirty="0"/>
              <a:t> </a:t>
            </a:r>
            <a:r>
              <a:rPr lang="nl-NL" altLang="nl-NL" dirty="0">
                <a:solidFill>
                  <a:srgbClr val="000000"/>
                </a:solidFill>
              </a:rPr>
              <a:t>moet u de link opnieuw</a:t>
            </a:r>
            <a:r>
              <a:rPr lang="nl-NL" dirty="0"/>
              <a:t> </a:t>
            </a:r>
            <a:r>
              <a:rPr lang="nl-NL" altLang="nl-NL" dirty="0">
                <a:solidFill>
                  <a:srgbClr val="000000"/>
                </a:solidFill>
              </a:rPr>
              <a:t>invoegen: https://www.youtube.com/watch?t=1&amp;v=2DxWIxec6yo</a:t>
            </a:r>
          </a:p>
          <a:p>
            <a:pPr eaLnBrk="1" hangingPunct="1">
              <a:spcBef>
                <a:spcPct val="0"/>
              </a:spcBef>
            </a:pPr>
            <a:endParaRPr lang="nl-NL" altLang="nl-NL" dirty="0">
              <a:solidFill>
                <a:srgbClr val="000000"/>
              </a:solidFill>
            </a:endParaRPr>
          </a:p>
          <a:p>
            <a:pPr eaLnBrk="1" hangingPunct="1">
              <a:spcBef>
                <a:spcPct val="0"/>
              </a:spcBef>
            </a:pPr>
            <a:r>
              <a:rPr lang="nl-NL" altLang="nl-NL" dirty="0">
                <a:solidFill>
                  <a:srgbClr val="000000"/>
                </a:solidFill>
              </a:rPr>
              <a:t>Extra video's vind je op code.org en deze kunnen worden vervangen als je een andere boodschap op je publiek wilt overbrengen.</a:t>
            </a:r>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EDF8AAE6-58D8-4793-A760-44F68DDD73A2}" type="slidenum">
              <a:rPr lang="en-US" altLang="nl-NL" sz="1200" smtClean="0">
                <a:solidFill>
                  <a:srgbClr val="000000"/>
                </a:solidFill>
              </a:rPr>
              <a:pPr defTabSz="712788" fontAlgn="base">
                <a:spcBef>
                  <a:spcPct val="0"/>
                </a:spcBef>
                <a:spcAft>
                  <a:spcPct val="0"/>
                </a:spcAft>
                <a:buSzPct val="100000"/>
              </a:pPr>
              <a:t>3</a:t>
            </a:fld>
            <a:endParaRPr lang="nl-NL" altLang="nl-NL" sz="1200">
              <a:solidFill>
                <a:srgbClr val="000000"/>
              </a:solidFill>
            </a:endParaRPr>
          </a:p>
        </p:txBody>
      </p:sp>
    </p:spTree>
    <p:extLst>
      <p:ext uri="{BB962C8B-B14F-4D97-AF65-F5344CB8AC3E}">
        <p14:creationId xmlns:p14="http://schemas.microsoft.com/office/powerpoint/2010/main" val="4192585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"Waar</a:t>
            </a:r>
            <a:r>
              <a:rPr lang="nl-NL" dirty="0"/>
              <a:t> </a:t>
            </a:r>
            <a:r>
              <a:rPr lang="nl-NL" altLang="nl-NL" dirty="0">
                <a:solidFill>
                  <a:srgbClr val="000000"/>
                </a:solidFill>
              </a:rPr>
              <a:t>moet</a:t>
            </a:r>
            <a:r>
              <a:rPr lang="nl-NL" dirty="0"/>
              <a:t> </a:t>
            </a:r>
            <a:r>
              <a:rPr lang="nl-NL" altLang="nl-NL" dirty="0">
                <a:solidFill>
                  <a:srgbClr val="000000"/>
                </a:solidFill>
              </a:rPr>
              <a:t>je</a:t>
            </a:r>
            <a:r>
              <a:rPr lang="nl-NL" dirty="0"/>
              <a:t> </a:t>
            </a:r>
            <a:r>
              <a:rPr lang="nl-NL" altLang="nl-NL" dirty="0">
                <a:solidFill>
                  <a:srgbClr val="000000"/>
                </a:solidFill>
              </a:rPr>
              <a:t>aan</a:t>
            </a:r>
            <a:r>
              <a:rPr lang="nl-NL" dirty="0"/>
              <a:t> </a:t>
            </a:r>
            <a:r>
              <a:rPr lang="nl-NL" altLang="nl-NL" dirty="0">
                <a:solidFill>
                  <a:srgbClr val="000000"/>
                </a:solidFill>
              </a:rPr>
              <a:t>denken</a:t>
            </a:r>
            <a:r>
              <a:rPr lang="nl-NL" dirty="0"/>
              <a:t> </a:t>
            </a:r>
            <a:r>
              <a:rPr lang="nl-NL" altLang="nl-NL" dirty="0">
                <a:solidFill>
                  <a:srgbClr val="000000"/>
                </a:solidFill>
              </a:rPr>
              <a:t>als</a:t>
            </a:r>
            <a:r>
              <a:rPr lang="nl-NL" dirty="0"/>
              <a:t> </a:t>
            </a:r>
            <a:r>
              <a:rPr lang="nl-NL" altLang="nl-NL" dirty="0">
                <a:solidFill>
                  <a:srgbClr val="000000"/>
                </a:solidFill>
              </a:rPr>
              <a:t>je de woorden 'code' en 'programmeren' hoort? Gaat het over geheimen, zoals</a:t>
            </a:r>
            <a:r>
              <a:rPr lang="nl-NL" dirty="0"/>
              <a:t> </a:t>
            </a:r>
            <a:r>
              <a:rPr lang="nl-NL" altLang="nl-NL" dirty="0">
                <a:solidFill>
                  <a:srgbClr val="000000"/>
                </a:solidFill>
              </a:rPr>
              <a:t>een</a:t>
            </a:r>
            <a:r>
              <a:rPr lang="nl-NL" dirty="0"/>
              <a:t> </a:t>
            </a:r>
            <a:r>
              <a:rPr lang="nl-NL" altLang="nl-NL" dirty="0">
                <a:solidFill>
                  <a:srgbClr val="000000"/>
                </a:solidFill>
              </a:rPr>
              <a:t>geheime code of over een</a:t>
            </a:r>
            <a:r>
              <a:rPr lang="nl-NL" dirty="0"/>
              <a:t> </a:t>
            </a:r>
            <a:r>
              <a:rPr lang="nl-NL" altLang="nl-NL" dirty="0">
                <a:solidFill>
                  <a:srgbClr val="000000"/>
                </a:solidFill>
              </a:rPr>
              <a:t>tv-programma? Aan wat voor</a:t>
            </a:r>
            <a:r>
              <a:rPr lang="nl-NL" dirty="0"/>
              <a:t> </a:t>
            </a:r>
            <a:r>
              <a:rPr lang="nl-NL" altLang="nl-NL" dirty="0">
                <a:solidFill>
                  <a:srgbClr val="000000"/>
                </a:solidFill>
              </a:rPr>
              <a:t>mensen</a:t>
            </a:r>
            <a:r>
              <a:rPr lang="nl-NL" dirty="0"/>
              <a:t> </a:t>
            </a:r>
            <a:r>
              <a:rPr lang="nl-NL" altLang="nl-NL" dirty="0">
                <a:solidFill>
                  <a:srgbClr val="000000"/>
                </a:solidFill>
              </a:rPr>
              <a:t>denk</a:t>
            </a:r>
            <a:r>
              <a:rPr lang="nl-NL" dirty="0"/>
              <a:t> </a:t>
            </a:r>
            <a:r>
              <a:rPr lang="nl-NL" altLang="nl-NL" dirty="0">
                <a:solidFill>
                  <a:srgbClr val="000000"/>
                </a:solidFill>
              </a:rPr>
              <a:t>je</a:t>
            </a:r>
            <a:r>
              <a:rPr lang="nl-NL" dirty="0"/>
              <a:t> </a:t>
            </a:r>
            <a:r>
              <a:rPr lang="nl-NL" altLang="nl-NL" dirty="0">
                <a:solidFill>
                  <a:srgbClr val="000000"/>
                </a:solidFill>
              </a:rPr>
              <a:t>bij code of programmeren? Gebruik</a:t>
            </a:r>
            <a:r>
              <a:rPr lang="nl-NL" dirty="0"/>
              <a:t> </a:t>
            </a:r>
            <a:r>
              <a:rPr lang="nl-NL" altLang="nl-NL" dirty="0">
                <a:solidFill>
                  <a:srgbClr val="000000"/>
                </a:solidFill>
              </a:rPr>
              <a:t>je</a:t>
            </a:r>
            <a:r>
              <a:rPr lang="nl-NL" dirty="0"/>
              <a:t> </a:t>
            </a:r>
            <a:r>
              <a:rPr lang="nl-NL" altLang="nl-NL" dirty="0">
                <a:solidFill>
                  <a:srgbClr val="000000"/>
                </a:solidFill>
              </a:rPr>
              <a:t>fantasie!"</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endParaRPr lang="nl-NL" dirty="0"/>
          </a:p>
          <a:p>
            <a:pPr eaLnBrk="1" hangingPunct="1">
              <a:spcBef>
                <a:spcPct val="0"/>
              </a:spcBef>
            </a:pPr>
            <a:endParaRPr lang="nl-NL" altLang="nl-NL" dirty="0">
              <a:solidFill>
                <a:srgbClr val="000000"/>
              </a:solidFill>
            </a:endParaRPr>
          </a:p>
          <a:p>
            <a:pPr eaLnBrk="1" hangingPunct="1">
              <a:spcBef>
                <a:spcPct val="0"/>
              </a:spcBef>
            </a:pPr>
            <a:r>
              <a:rPr lang="nl-NL" altLang="nl-NL" dirty="0">
                <a:solidFill>
                  <a:srgbClr val="000000"/>
                </a:solidFill>
              </a:rPr>
              <a:t>Deze</a:t>
            </a:r>
            <a:r>
              <a:rPr lang="nl-NL" dirty="0"/>
              <a:t> </a:t>
            </a:r>
            <a:r>
              <a:rPr lang="nl-NL" altLang="nl-NL" dirty="0">
                <a:solidFill>
                  <a:srgbClr val="000000"/>
                </a:solidFill>
              </a:rPr>
              <a:t>dia is bedoeld</a:t>
            </a:r>
            <a:r>
              <a:rPr lang="nl-NL" dirty="0"/>
              <a:t> </a:t>
            </a:r>
            <a:r>
              <a:rPr lang="nl-NL" altLang="nl-NL" dirty="0">
                <a:solidFill>
                  <a:srgbClr val="000000"/>
                </a:solidFill>
              </a:rPr>
              <a:t>als</a:t>
            </a:r>
            <a:r>
              <a:rPr lang="nl-NL" dirty="0"/>
              <a:t> </a:t>
            </a:r>
            <a:r>
              <a:rPr lang="nl-NL" altLang="nl-NL" dirty="0">
                <a:solidFill>
                  <a:srgbClr val="000000"/>
                </a:solidFill>
              </a:rPr>
              <a:t>ijsbreker.</a:t>
            </a:r>
          </a:p>
          <a:p>
            <a:pPr eaLnBrk="1" hangingPunct="1">
              <a:spcBef>
                <a:spcPct val="0"/>
              </a:spcBef>
            </a:pPr>
            <a:endParaRPr lang="nl-NL" altLang="nl-NL" dirty="0">
              <a:solidFill>
                <a:srgbClr val="000000"/>
              </a:solidFill>
            </a:endParaRPr>
          </a:p>
          <a:p>
            <a:pPr eaLnBrk="1" hangingPunct="1">
              <a:spcBef>
                <a:spcPct val="0"/>
              </a:spcBef>
            </a:pPr>
            <a:r>
              <a:rPr lang="nl-NL" kern="1200" dirty="0">
                <a:effectLst/>
                <a:latin typeface="+mn-lt"/>
              </a:rPr>
              <a:t>Het is mogelijk dat de kinderen geen echt antwoord kunnen geven op </a:t>
            </a:r>
            <a:r>
              <a:rPr lang="nl-NL" dirty="0"/>
              <a:t>deze vragen</a:t>
            </a:r>
            <a:r>
              <a:rPr lang="nl-NL" kern="1200" dirty="0">
                <a:effectLst/>
                <a:latin typeface="+mn-lt"/>
              </a:rPr>
              <a:t>, maar </a:t>
            </a:r>
            <a:r>
              <a:rPr lang="nl-NL" dirty="0"/>
              <a:t>deze </a:t>
            </a:r>
            <a:r>
              <a:rPr lang="nl-NL" kern="1200" baseline="0" dirty="0">
                <a:effectLst/>
                <a:latin typeface="+mn-lt"/>
              </a:rPr>
              <a:t>vragen </a:t>
            </a:r>
            <a:r>
              <a:rPr lang="nl-NL" dirty="0"/>
              <a:t>zijn</a:t>
            </a:r>
            <a:r>
              <a:rPr lang="nl-NL" kern="1200" baseline="0" dirty="0">
                <a:effectLst/>
                <a:latin typeface="+mn-lt"/>
              </a:rPr>
              <a:t> bedoeld </a:t>
            </a:r>
            <a:r>
              <a:rPr lang="nl-NL" b="0" u="none" kern="1200" baseline="0" dirty="0">
                <a:effectLst/>
                <a:latin typeface="+mn-lt"/>
              </a:rPr>
              <a:t>o</a:t>
            </a:r>
            <a:r>
              <a:rPr lang="nl-NL" b="0" u="none" baseline="0" dirty="0"/>
              <a:t>m een discussie op gang te brengen, en om te evalueren welke ideeën jonge mensen hebben over programmeren. </a:t>
            </a:r>
            <a:r>
              <a:rPr lang="nl-NL" kern="1200" dirty="0">
                <a:effectLst/>
                <a:latin typeface="+mn-lt"/>
              </a:rPr>
              <a:t>Zorg ervoor dat dit een leuk gesprek is waarin het niet uitmaakt of ze de antwoorden weten. In de volgende dia zetten we eventuele misvattingen recht over programmeren, om de ideeën van de deelnemers bij te stellen voordat we naar tutorials gaan.</a:t>
            </a:r>
            <a:r>
              <a:rPr lang="nl-NL" dirty="0"/>
              <a:t> </a:t>
            </a:r>
            <a:endParaRPr lang="nl-NL" altLang="nl-NL" dirty="0">
              <a:solidFill>
                <a:srgbClr val="000000"/>
              </a:solidFill>
            </a:endParaRPr>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CA03E50B-F2A2-47FF-AD74-D1850A649BFA}" type="slidenum">
              <a:rPr lang="en-US" altLang="nl-NL" sz="1200" smtClean="0">
                <a:solidFill>
                  <a:srgbClr val="000000"/>
                </a:solidFill>
              </a:rPr>
              <a:pPr defTabSz="712788" fontAlgn="base">
                <a:spcBef>
                  <a:spcPct val="0"/>
                </a:spcBef>
                <a:spcAft>
                  <a:spcPct val="0"/>
                </a:spcAft>
                <a:buSzPct val="100000"/>
              </a:pPr>
              <a:t>4</a:t>
            </a:fld>
            <a:endParaRPr lang="nl-NL" altLang="nl-NL" sz="1200">
              <a:solidFill>
                <a:srgbClr val="000000"/>
              </a:solidFill>
            </a:endParaRPr>
          </a:p>
        </p:txBody>
      </p:sp>
    </p:spTree>
    <p:extLst>
      <p:ext uri="{BB962C8B-B14F-4D97-AF65-F5344CB8AC3E}">
        <p14:creationId xmlns:p14="http://schemas.microsoft.com/office/powerpoint/2010/main" val="812098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“Laten we eens</a:t>
            </a:r>
            <a:r>
              <a:rPr lang="nl-NL"/>
              <a:t> </a:t>
            </a:r>
            <a:r>
              <a:rPr lang="nl-NL" altLang="nl-NL" dirty="0">
                <a:solidFill>
                  <a:srgbClr val="000000"/>
                </a:solidFill>
              </a:rPr>
              <a:t>kijken wat programmeren</a:t>
            </a:r>
            <a:r>
              <a:rPr lang="nl-NL"/>
              <a:t> </a:t>
            </a:r>
            <a:r>
              <a:rPr lang="nl-NL" altLang="nl-NL" i="1" dirty="0">
                <a:solidFill>
                  <a:srgbClr val="000000"/>
                </a:solidFill>
              </a:rPr>
              <a:t>nou</a:t>
            </a:r>
            <a:r>
              <a:rPr lang="nl-NL"/>
              <a:t> </a:t>
            </a:r>
            <a:r>
              <a:rPr lang="nl-NL" altLang="nl-NL" i="1" dirty="0">
                <a:solidFill>
                  <a:srgbClr val="000000"/>
                </a:solidFill>
              </a:rPr>
              <a:t>eigenlijk</a:t>
            </a:r>
            <a:r>
              <a:rPr lang="nl-NL" altLang="nl-NL" dirty="0">
                <a:solidFill>
                  <a:srgbClr val="000000"/>
                </a:solidFill>
              </a:rPr>
              <a:t> is.”</a:t>
            </a: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Op dia's 5-7 wordt in eenvoudige</a:t>
            </a:r>
            <a:r>
              <a:rPr lang="nl-NL"/>
              <a:t> </a:t>
            </a:r>
            <a:r>
              <a:rPr lang="nl-NL" altLang="nl-NL" dirty="0">
                <a:solidFill>
                  <a:srgbClr val="000000"/>
                </a:solidFill>
              </a:rPr>
              <a:t>bewoordingen</a:t>
            </a:r>
            <a:r>
              <a:rPr lang="nl-NL"/>
              <a:t> </a:t>
            </a:r>
            <a:r>
              <a:rPr lang="nl-NL" altLang="nl-NL" dirty="0">
                <a:solidFill>
                  <a:srgbClr val="000000"/>
                </a:solidFill>
              </a:rPr>
              <a:t>uitgelegd wat programmeren</a:t>
            </a:r>
            <a:r>
              <a:rPr lang="nl-NL"/>
              <a:t> </a:t>
            </a:r>
            <a:r>
              <a:rPr lang="nl-NL" altLang="nl-NL" dirty="0">
                <a:solidFill>
                  <a:srgbClr val="000000"/>
                </a:solidFill>
              </a:rPr>
              <a:t>inhoudt.</a:t>
            </a:r>
          </a:p>
          <a:p>
            <a:pPr eaLnBrk="1" hangingPunct="1">
              <a:spcBef>
                <a:spcPct val="0"/>
              </a:spcBef>
            </a:pPr>
            <a:endParaRPr lang="nl-NL" altLang="nl-NL" dirty="0">
              <a:solidFill>
                <a:srgbClr val="000000"/>
              </a:solidFill>
            </a:endParaRP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F6201B4F-B023-491F-B7A1-B46F90CEA0BD}" type="slidenum">
              <a:rPr lang="en-US" altLang="nl-NL" sz="1200" smtClean="0">
                <a:solidFill>
                  <a:srgbClr val="000000"/>
                </a:solidFill>
              </a:rPr>
              <a:pPr defTabSz="712788" fontAlgn="base">
                <a:spcBef>
                  <a:spcPct val="0"/>
                </a:spcBef>
                <a:spcAft>
                  <a:spcPct val="0"/>
                </a:spcAft>
                <a:buSzPct val="100000"/>
              </a:pPr>
              <a:t>5</a:t>
            </a:fld>
            <a:endParaRPr lang="nl-NL" altLang="nl-NL" sz="1200">
              <a:solidFill>
                <a:srgbClr val="000000"/>
              </a:solidFill>
            </a:endParaRPr>
          </a:p>
        </p:txBody>
      </p:sp>
    </p:spTree>
    <p:extLst>
      <p:ext uri="{BB962C8B-B14F-4D97-AF65-F5344CB8AC3E}">
        <p14:creationId xmlns:p14="http://schemas.microsoft.com/office/powerpoint/2010/main" val="212154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b="0" dirty="0"/>
              <a:t>“Programmering is de taal die mensen gebruiken om aan de techniek opdrachten te geven</a:t>
            </a:r>
            <a:r>
              <a:rPr lang="nl-NL" sz="1200" b="0" baseline="0" dirty="0">
                <a:latin typeface="Segoe Pro Light" charset="0"/>
              </a:rPr>
              <a:t>, zodat die techniek kan doen wat jij wilt dat het doet. Je kunt er zulke fantastische dingen mee maken!”</a:t>
            </a:r>
            <a:endParaRPr lang="nl-NL" altLang="nl-NL" dirty="0">
              <a:solidFill>
                <a:srgbClr val="000000"/>
              </a:solidFill>
              <a:ea typeface="Segoe Pro Light"/>
              <a:cs typeface="Segoe Pro Light"/>
            </a:endParaRPr>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CFF62D95-864E-437C-B5DE-197E88CD6DFC}" type="slidenum">
              <a:rPr lang="en-US" altLang="nl-NL" sz="1200" smtClean="0">
                <a:solidFill>
                  <a:srgbClr val="000000"/>
                </a:solidFill>
              </a:rPr>
              <a:pPr defTabSz="712788" fontAlgn="base">
                <a:spcBef>
                  <a:spcPct val="0"/>
                </a:spcBef>
                <a:spcAft>
                  <a:spcPct val="0"/>
                </a:spcAft>
                <a:buSzPct val="100000"/>
              </a:pPr>
              <a:t>6</a:t>
            </a:fld>
            <a:endParaRPr lang="nl-NL" altLang="nl-NL" sz="1200">
              <a:solidFill>
                <a:srgbClr val="000000"/>
              </a:solidFill>
            </a:endParaRPr>
          </a:p>
        </p:txBody>
      </p:sp>
    </p:spTree>
    <p:extLst>
      <p:ext uri="{BB962C8B-B14F-4D97-AF65-F5344CB8AC3E}">
        <p14:creationId xmlns:p14="http://schemas.microsoft.com/office/powerpoint/2010/main" val="3305156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"Om goed met computers te</a:t>
            </a:r>
            <a:r>
              <a:rPr lang="nl-NL"/>
              <a:t> </a:t>
            </a:r>
            <a:r>
              <a:rPr lang="nl-NL" altLang="nl-NL" dirty="0">
                <a:solidFill>
                  <a:srgbClr val="000000"/>
                </a:solidFill>
              </a:rPr>
              <a:t>kunnen</a:t>
            </a:r>
            <a:r>
              <a:rPr lang="nl-NL"/>
              <a:t> </a:t>
            </a:r>
            <a:r>
              <a:rPr lang="nl-NL" altLang="nl-NL" dirty="0">
                <a:solidFill>
                  <a:srgbClr val="000000"/>
                </a:solidFill>
              </a:rPr>
              <a:t>praten, moeten</a:t>
            </a:r>
            <a:r>
              <a:rPr lang="nl-NL"/>
              <a:t> </a:t>
            </a:r>
            <a:r>
              <a:rPr lang="nl-NL" altLang="nl-NL" dirty="0">
                <a:solidFill>
                  <a:srgbClr val="000000"/>
                </a:solidFill>
              </a:rPr>
              <a:t>wij</a:t>
            </a:r>
            <a:r>
              <a:rPr lang="nl-NL"/>
              <a:t> </a:t>
            </a:r>
            <a:r>
              <a:rPr lang="nl-NL" altLang="nl-NL" dirty="0">
                <a:solidFill>
                  <a:srgbClr val="000000"/>
                </a:solidFill>
              </a:rPr>
              <a:t>ze</a:t>
            </a:r>
            <a:r>
              <a:rPr lang="nl-NL"/>
              <a:t> </a:t>
            </a:r>
            <a:r>
              <a:rPr lang="nl-NL" altLang="nl-NL" dirty="0">
                <a:solidFill>
                  <a:srgbClr val="000000"/>
                </a:solidFill>
              </a:rPr>
              <a:t>opdrachten</a:t>
            </a:r>
            <a:r>
              <a:rPr lang="nl-NL"/>
              <a:t> </a:t>
            </a:r>
            <a:r>
              <a:rPr lang="nl-NL" altLang="nl-NL" dirty="0">
                <a:solidFill>
                  <a:srgbClr val="000000"/>
                </a:solidFill>
              </a:rPr>
              <a:t>geven in een</a:t>
            </a:r>
            <a:r>
              <a:rPr lang="nl-NL"/>
              <a:t> </a:t>
            </a:r>
            <a:r>
              <a:rPr lang="nl-NL" altLang="nl-NL" dirty="0">
                <a:solidFill>
                  <a:srgbClr val="000000"/>
                </a:solidFill>
              </a:rPr>
              <a:t>taal die ze</a:t>
            </a:r>
            <a:r>
              <a:rPr lang="nl-NL"/>
              <a:t> </a:t>
            </a:r>
            <a:r>
              <a:rPr lang="nl-NL" altLang="nl-NL" dirty="0">
                <a:solidFill>
                  <a:srgbClr val="000000"/>
                </a:solidFill>
              </a:rPr>
              <a:t>begrijpen. Die taal</a:t>
            </a:r>
            <a:r>
              <a:rPr lang="nl-NL"/>
              <a:t> </a:t>
            </a:r>
            <a:r>
              <a:rPr lang="nl-NL" altLang="nl-NL" dirty="0">
                <a:solidFill>
                  <a:srgbClr val="000000"/>
                </a:solidFill>
              </a:rPr>
              <a:t>heet code en het maken van code heet</a:t>
            </a:r>
            <a:r>
              <a:rPr lang="nl-NL"/>
              <a:t> </a:t>
            </a:r>
            <a:r>
              <a:rPr lang="nl-NL" altLang="nl-NL" dirty="0">
                <a:solidFill>
                  <a:srgbClr val="000000"/>
                </a:solidFill>
              </a:rPr>
              <a:t>programmeren!" </a:t>
            </a: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99682505-BA7E-4D94-8DE3-B952F764C67A}" type="slidenum">
              <a:rPr lang="en-US" altLang="nl-NL" sz="1200" smtClean="0">
                <a:solidFill>
                  <a:srgbClr val="000000"/>
                </a:solidFill>
              </a:rPr>
              <a:pPr defTabSz="712788" fontAlgn="base">
                <a:spcBef>
                  <a:spcPct val="0"/>
                </a:spcBef>
                <a:spcAft>
                  <a:spcPct val="0"/>
                </a:spcAft>
                <a:buSzPct val="100000"/>
              </a:pPr>
              <a:t>7</a:t>
            </a:fld>
            <a:endParaRPr lang="nl-NL" altLang="nl-NL" sz="1200">
              <a:solidFill>
                <a:srgbClr val="000000"/>
              </a:solidFill>
            </a:endParaRPr>
          </a:p>
        </p:txBody>
      </p:sp>
    </p:spTree>
    <p:extLst>
      <p:ext uri="{BB962C8B-B14F-4D97-AF65-F5344CB8AC3E}">
        <p14:creationId xmlns:p14="http://schemas.microsoft.com/office/powerpoint/2010/main" val="1513359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nl-NL" b="0" u="none" dirty="0"/>
              <a:t>“Denk jij dat je zelf zou kunnen programmeren? Toppie! Dat denk ik ook!”</a:t>
            </a:r>
          </a:p>
          <a:p>
            <a:pPr eaLnBrk="1" hangingPunct="1">
              <a:spcBef>
                <a:spcPct val="0"/>
              </a:spcBef>
            </a:pPr>
            <a:endParaRPr lang="nl-NL" altLang="nl-NL" dirty="0">
              <a:solidFill>
                <a:srgbClr val="000000"/>
              </a:solidFill>
            </a:endParaRPr>
          </a:p>
          <a:p>
            <a:pPr eaLnBrk="1" hangingPunct="1">
              <a:spcBef>
                <a:spcPct val="0"/>
              </a:spcBef>
            </a:pPr>
            <a:endParaRPr lang="nl-NL" altLang="nl-NL" dirty="0">
              <a:solidFill>
                <a:srgbClr val="000000"/>
              </a:solidFill>
            </a:endParaRPr>
          </a:p>
          <a:p>
            <a:pPr eaLnBrk="1" hangingPunct="1">
              <a:spcBef>
                <a:spcPct val="0"/>
              </a:spcBef>
            </a:pPr>
            <a:r>
              <a:rPr lang="nl-NL" altLang="nl-NL" b="1" u="sng" dirty="0">
                <a:solidFill>
                  <a:srgbClr val="000000"/>
                </a:solidFill>
              </a:rPr>
              <a:t>LEERDOEL VAN DE DIA:</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In dia's 9-11 moet u uitleggen wat er</a:t>
            </a:r>
            <a:r>
              <a:rPr lang="nl-NL" dirty="0"/>
              <a:t> </a:t>
            </a:r>
            <a:r>
              <a:rPr lang="nl-NL" altLang="nl-NL" dirty="0">
                <a:solidFill>
                  <a:srgbClr val="000000"/>
                </a:solidFill>
              </a:rPr>
              <a:t>nodig is om te</a:t>
            </a:r>
            <a:r>
              <a:rPr lang="nl-NL" dirty="0"/>
              <a:t> </a:t>
            </a:r>
            <a:r>
              <a:rPr lang="nl-NL" altLang="nl-NL" dirty="0">
                <a:solidFill>
                  <a:srgbClr val="000000"/>
                </a:solidFill>
              </a:rPr>
              <a:t>kunnen</a:t>
            </a:r>
            <a:r>
              <a:rPr lang="nl-NL" dirty="0"/>
              <a:t> </a:t>
            </a:r>
            <a:r>
              <a:rPr lang="nl-NL" altLang="nl-NL" dirty="0">
                <a:solidFill>
                  <a:srgbClr val="000000"/>
                </a:solidFill>
              </a:rPr>
              <a:t>programmeren.</a:t>
            </a:r>
          </a:p>
          <a:p>
            <a:pPr eaLnBrk="1" hangingPunct="1">
              <a:spcBef>
                <a:spcPct val="0"/>
              </a:spcBef>
            </a:pPr>
            <a:endParaRPr lang="nl-NL" altLang="nl-NL" dirty="0">
              <a:solidFill>
                <a:srgbClr val="0000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200" b="1" u="sng" kern="1200" dirty="0">
                <a:solidFill>
                  <a:schemeClr val="tx1"/>
                </a:solidFill>
                <a:effectLst/>
                <a:latin typeface="+mn-lt"/>
              </a:rPr>
              <a:t>OPMERKING VOOR DE BEGELEIDER</a:t>
            </a:r>
          </a:p>
          <a:p>
            <a:pPr marL="0" marR="0" indent="0" algn="l" defTabSz="914400" rtl="0" eaLnBrk="1" fontAlgn="auto" latinLnBrk="0" hangingPunct="1">
              <a:lnSpc>
                <a:spcPct val="100000"/>
              </a:lnSpc>
              <a:spcBef>
                <a:spcPts val="0"/>
              </a:spcBef>
              <a:spcAft>
                <a:spcPts val="0"/>
              </a:spcAft>
              <a:buClrTx/>
              <a:buSzTx/>
              <a:buFontTx/>
              <a:buNone/>
              <a:tabLst/>
              <a:defRPr/>
            </a:pPr>
            <a:r>
              <a:rPr lang="nl-NL" kern="1200" dirty="0">
                <a:effectLst/>
                <a:latin typeface="+mn-lt"/>
              </a:rPr>
              <a:t>Kinderen zijn op deze leeftijd bezig met leren samenwerken met anderen, creatieve vaardigheden ontwikkelen en nieuwe dingen leren. </a:t>
            </a:r>
            <a:r>
              <a:rPr lang="nl-NL" dirty="0"/>
              <a:t>Het is</a:t>
            </a:r>
            <a:r>
              <a:rPr lang="nl-NL" kern="1200" dirty="0">
                <a:effectLst/>
                <a:latin typeface="+mn-lt"/>
              </a:rPr>
              <a:t> belangrijk om te benadrukken dat al deze dingen bij programmeren aan bod komen.</a:t>
            </a:r>
            <a:endParaRPr lang="nl-NL" altLang="nl-NL" dirty="0">
              <a:solidFill>
                <a:srgbClr val="000000"/>
              </a:solidFill>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C428A1D6-C655-4AE3-959C-75462B3D96D3}" type="slidenum">
              <a:rPr lang="en-US" altLang="nl-NL" sz="1200" smtClean="0">
                <a:solidFill>
                  <a:srgbClr val="000000"/>
                </a:solidFill>
              </a:rPr>
              <a:pPr defTabSz="712788" fontAlgn="base">
                <a:spcBef>
                  <a:spcPct val="0"/>
                </a:spcBef>
                <a:spcAft>
                  <a:spcPct val="0"/>
                </a:spcAft>
                <a:buSzPct val="100000"/>
              </a:pPr>
              <a:t>8</a:t>
            </a:fld>
            <a:endParaRPr lang="nl-NL" altLang="nl-NL" sz="1200">
              <a:solidFill>
                <a:srgbClr val="000000"/>
              </a:solidFill>
            </a:endParaRPr>
          </a:p>
        </p:txBody>
      </p:sp>
    </p:spTree>
    <p:extLst>
      <p:ext uri="{BB962C8B-B14F-4D97-AF65-F5344CB8AC3E}">
        <p14:creationId xmlns:p14="http://schemas.microsoft.com/office/powerpoint/2010/main" val="223273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nl-NL" altLang="nl-NL" b="1" u="sng" dirty="0">
                <a:solidFill>
                  <a:srgbClr val="000000"/>
                </a:solidFill>
              </a:rPr>
              <a:t>VOORBEELDSCRIPT: </a:t>
            </a:r>
          </a:p>
          <a:p>
            <a:pPr eaLnBrk="1" hangingPunct="1">
              <a:spcBef>
                <a:spcPct val="0"/>
              </a:spcBef>
            </a:pPr>
            <a:endParaRPr lang="nl-NL" altLang="nl-NL" b="1" u="sng" dirty="0">
              <a:solidFill>
                <a:srgbClr val="000000"/>
              </a:solidFill>
            </a:endParaRPr>
          </a:p>
          <a:p>
            <a:pPr eaLnBrk="1" hangingPunct="1">
              <a:spcBef>
                <a:spcPct val="0"/>
              </a:spcBef>
            </a:pPr>
            <a:r>
              <a:rPr lang="nl-NL" altLang="nl-NL" dirty="0">
                <a:solidFill>
                  <a:srgbClr val="000000"/>
                </a:solidFill>
              </a:rPr>
              <a:t>"Programmeren</a:t>
            </a:r>
            <a:r>
              <a:rPr lang="nl-NL"/>
              <a:t> </a:t>
            </a:r>
            <a:r>
              <a:rPr lang="nl-NL" altLang="nl-NL" dirty="0">
                <a:solidFill>
                  <a:srgbClr val="000000"/>
                </a:solidFill>
              </a:rPr>
              <a:t>gaat over het oplossen van problemen! We gebruiken code om nieuwe</a:t>
            </a:r>
            <a:r>
              <a:rPr lang="nl-NL"/>
              <a:t> </a:t>
            </a:r>
            <a:r>
              <a:rPr lang="nl-NL" altLang="nl-NL" dirty="0">
                <a:solidFill>
                  <a:srgbClr val="000000"/>
                </a:solidFill>
              </a:rPr>
              <a:t>dingen</a:t>
            </a:r>
            <a:r>
              <a:rPr lang="nl-NL"/>
              <a:t> </a:t>
            </a:r>
            <a:r>
              <a:rPr lang="nl-NL" altLang="nl-NL" dirty="0">
                <a:solidFill>
                  <a:srgbClr val="000000"/>
                </a:solidFill>
              </a:rPr>
              <a:t>te</a:t>
            </a:r>
            <a:r>
              <a:rPr lang="nl-NL"/>
              <a:t> </a:t>
            </a:r>
            <a:r>
              <a:rPr lang="nl-NL" altLang="nl-NL" dirty="0">
                <a:solidFill>
                  <a:srgbClr val="000000"/>
                </a:solidFill>
              </a:rPr>
              <a:t>maken die ons</a:t>
            </a:r>
            <a:r>
              <a:rPr lang="nl-NL"/>
              <a:t> </a:t>
            </a:r>
            <a:r>
              <a:rPr lang="nl-NL" altLang="nl-NL" dirty="0">
                <a:solidFill>
                  <a:srgbClr val="000000"/>
                </a:solidFill>
              </a:rPr>
              <a:t>leven</a:t>
            </a:r>
            <a:r>
              <a:rPr lang="nl-NL"/>
              <a:t> </a:t>
            </a:r>
            <a:r>
              <a:rPr lang="nl-NL" altLang="nl-NL" dirty="0">
                <a:solidFill>
                  <a:srgbClr val="000000"/>
                </a:solidFill>
              </a:rPr>
              <a:t>makkelijker</a:t>
            </a:r>
            <a:r>
              <a:rPr lang="nl-NL"/>
              <a:t> </a:t>
            </a:r>
            <a:r>
              <a:rPr lang="nl-NL" altLang="nl-NL" dirty="0">
                <a:solidFill>
                  <a:srgbClr val="000000"/>
                </a:solidFill>
              </a:rPr>
              <a:t>maken. Bijvoorbeeld, als</a:t>
            </a:r>
            <a:r>
              <a:rPr lang="nl-NL"/>
              <a:t> </a:t>
            </a:r>
            <a:r>
              <a:rPr lang="nl-NL" altLang="nl-NL" dirty="0">
                <a:solidFill>
                  <a:srgbClr val="000000"/>
                </a:solidFill>
              </a:rPr>
              <a:t>je met iemand wilt praten die ver</a:t>
            </a:r>
            <a:r>
              <a:rPr lang="nl-NL"/>
              <a:t> </a:t>
            </a:r>
            <a:r>
              <a:rPr lang="nl-NL" altLang="nl-NL" dirty="0">
                <a:solidFill>
                  <a:srgbClr val="000000"/>
                </a:solidFill>
              </a:rPr>
              <a:t>weg is, dan</a:t>
            </a:r>
            <a:r>
              <a:rPr lang="nl-NL"/>
              <a:t> </a:t>
            </a:r>
            <a:r>
              <a:rPr lang="nl-NL" altLang="nl-NL" dirty="0">
                <a:solidFill>
                  <a:srgbClr val="000000"/>
                </a:solidFill>
              </a:rPr>
              <a:t>stuur</a:t>
            </a:r>
            <a:r>
              <a:rPr lang="nl-NL"/>
              <a:t> </a:t>
            </a:r>
            <a:r>
              <a:rPr lang="nl-NL" altLang="nl-NL" dirty="0">
                <a:solidFill>
                  <a:srgbClr val="000000"/>
                </a:solidFill>
              </a:rPr>
              <a:t>je hem een</a:t>
            </a:r>
            <a:r>
              <a:rPr lang="nl-NL"/>
              <a:t> </a:t>
            </a:r>
            <a:r>
              <a:rPr lang="nl-NL" altLang="nl-NL" dirty="0">
                <a:solidFill>
                  <a:srgbClr val="000000"/>
                </a:solidFill>
              </a:rPr>
              <a:t>berichtje. Dat is zo maar een</a:t>
            </a:r>
            <a:r>
              <a:rPr lang="nl-NL"/>
              <a:t> </a:t>
            </a:r>
            <a:r>
              <a:rPr lang="nl-NL" altLang="nl-NL" dirty="0">
                <a:solidFill>
                  <a:srgbClr val="000000"/>
                </a:solidFill>
              </a:rPr>
              <a:t>manier</a:t>
            </a:r>
            <a:r>
              <a:rPr lang="nl-NL"/>
              <a:t> </a:t>
            </a:r>
            <a:r>
              <a:rPr lang="nl-NL" altLang="nl-NL" dirty="0">
                <a:solidFill>
                  <a:srgbClr val="000000"/>
                </a:solidFill>
              </a:rPr>
              <a:t>waarop we technologie</a:t>
            </a:r>
            <a:r>
              <a:rPr lang="nl-NL"/>
              <a:t> </a:t>
            </a:r>
            <a:r>
              <a:rPr lang="nl-NL" altLang="nl-NL" dirty="0">
                <a:solidFill>
                  <a:srgbClr val="000000"/>
                </a:solidFill>
              </a:rPr>
              <a:t>gebruiken om een</a:t>
            </a:r>
            <a:r>
              <a:rPr lang="nl-NL"/>
              <a:t> </a:t>
            </a:r>
            <a:r>
              <a:rPr lang="nl-NL" altLang="nl-NL" dirty="0">
                <a:solidFill>
                  <a:srgbClr val="000000"/>
                </a:solidFill>
              </a:rPr>
              <a:t>probleem op te</a:t>
            </a:r>
            <a:r>
              <a:rPr lang="nl-NL"/>
              <a:t> </a:t>
            </a:r>
            <a:r>
              <a:rPr lang="nl-NL" altLang="nl-NL" dirty="0">
                <a:solidFill>
                  <a:srgbClr val="000000"/>
                </a:solidFill>
              </a:rPr>
              <a:t>lossen."</a:t>
            </a:r>
          </a:p>
          <a:p>
            <a:pPr eaLnBrk="1" hangingPunct="1">
              <a:spcBef>
                <a:spcPct val="0"/>
              </a:spcBef>
            </a:pPr>
            <a:endParaRPr lang="nl-NL" altLang="nl-NL" dirty="0">
              <a:solidFill>
                <a:srgbClr val="000000"/>
              </a:solidFill>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defTabSz="712788" fontAlgn="base">
              <a:spcBef>
                <a:spcPct val="0"/>
              </a:spcBef>
              <a:spcAft>
                <a:spcPct val="0"/>
              </a:spcAft>
              <a:buSzPct val="100000"/>
            </a:pPr>
            <a:fld id="{BDE5E29E-B427-4224-B3D3-555A1436BC0E}" type="slidenum">
              <a:rPr lang="en-US" altLang="nl-NL" sz="1200" smtClean="0">
                <a:solidFill>
                  <a:srgbClr val="000000"/>
                </a:solidFill>
              </a:rPr>
              <a:pPr defTabSz="712788" fontAlgn="base">
                <a:spcBef>
                  <a:spcPct val="0"/>
                </a:spcBef>
                <a:spcAft>
                  <a:spcPct val="0"/>
                </a:spcAft>
                <a:buSzPct val="100000"/>
              </a:pPr>
              <a:t>9</a:t>
            </a:fld>
            <a:endParaRPr lang="nl-NL" altLang="nl-NL" sz="1200">
              <a:solidFill>
                <a:srgbClr val="000000"/>
              </a:solidFill>
            </a:endParaRPr>
          </a:p>
        </p:txBody>
      </p:sp>
    </p:spTree>
    <p:extLst>
      <p:ext uri="{BB962C8B-B14F-4D97-AF65-F5344CB8AC3E}">
        <p14:creationId xmlns:p14="http://schemas.microsoft.com/office/powerpoint/2010/main" val="62018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99E72583-8848-4D1E-905A-850C5A3B534A}"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E51D093-673E-452B-8394-95A299BE8589}" type="slidenum">
              <a:rPr lang="en-US"/>
              <a:pPr>
                <a:defRPr/>
              </a:pPr>
              <a:t>‹#›</a:t>
            </a:fld>
            <a:endParaRPr lang="en-US"/>
          </a:p>
        </p:txBody>
      </p:sp>
    </p:spTree>
    <p:extLst>
      <p:ext uri="{BB962C8B-B14F-4D97-AF65-F5344CB8AC3E}">
        <p14:creationId xmlns:p14="http://schemas.microsoft.com/office/powerpoint/2010/main" val="3730115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C0F27C8-10AF-46BA-B226-381A8962A9D0}"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17F83DA-7F8B-4212-B504-75A4D54C5C94}" type="slidenum">
              <a:rPr lang="en-US"/>
              <a:pPr>
                <a:defRPr/>
              </a:pPr>
              <a:t>‹#›</a:t>
            </a:fld>
            <a:endParaRPr lang="en-US"/>
          </a:p>
        </p:txBody>
      </p:sp>
    </p:spTree>
    <p:extLst>
      <p:ext uri="{BB962C8B-B14F-4D97-AF65-F5344CB8AC3E}">
        <p14:creationId xmlns:p14="http://schemas.microsoft.com/office/powerpoint/2010/main" val="2549128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6885C6BE-6797-4735-BC5C-B0E3CABD7646}"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70787CB-22B0-4F37-BB73-7A3FB195CC80}" type="slidenum">
              <a:rPr lang="en-US"/>
              <a:pPr>
                <a:defRPr/>
              </a:pPr>
              <a:t>‹#›</a:t>
            </a:fld>
            <a:endParaRPr lang="en-US"/>
          </a:p>
        </p:txBody>
      </p:sp>
    </p:spTree>
    <p:extLst>
      <p:ext uri="{BB962C8B-B14F-4D97-AF65-F5344CB8AC3E}">
        <p14:creationId xmlns:p14="http://schemas.microsoft.com/office/powerpoint/2010/main" val="447875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85158992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F6D5895-DBEA-4AF4-89DF-E45C47832F2D}"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705CFB-F9F8-486D-85D9-294DADE0C871}" type="slidenum">
              <a:rPr lang="en-US"/>
              <a:pPr>
                <a:defRPr/>
              </a:pPr>
              <a:t>‹#›</a:t>
            </a:fld>
            <a:endParaRPr lang="en-US"/>
          </a:p>
        </p:txBody>
      </p:sp>
    </p:spTree>
    <p:extLst>
      <p:ext uri="{BB962C8B-B14F-4D97-AF65-F5344CB8AC3E}">
        <p14:creationId xmlns:p14="http://schemas.microsoft.com/office/powerpoint/2010/main" val="253399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0F79570D-7B5F-4102-A574-D079140891A4}" type="datetime1">
              <a:rPr lang="en-US"/>
              <a:pPr>
                <a:defRPr/>
              </a:pPr>
              <a:t>11/2/2017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A669453-C39E-4036-A7B3-9B5F768537EB}" type="slidenum">
              <a:rPr lang="en-US"/>
              <a:pPr>
                <a:defRPr/>
              </a:pPr>
              <a:t>‹#›</a:t>
            </a:fld>
            <a:endParaRPr lang="en-US"/>
          </a:p>
        </p:txBody>
      </p:sp>
    </p:spTree>
    <p:extLst>
      <p:ext uri="{BB962C8B-B14F-4D97-AF65-F5344CB8AC3E}">
        <p14:creationId xmlns:p14="http://schemas.microsoft.com/office/powerpoint/2010/main" val="96251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DB76A37-906D-4259-9CDA-EA7AD203C858}"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468D93C-588E-4A1D-8F86-E3FB7D81FE45}" type="slidenum">
              <a:rPr lang="en-US"/>
              <a:pPr>
                <a:defRPr/>
              </a:pPr>
              <a:t>‹#›</a:t>
            </a:fld>
            <a:endParaRPr lang="en-US"/>
          </a:p>
        </p:txBody>
      </p:sp>
    </p:spTree>
    <p:extLst>
      <p:ext uri="{BB962C8B-B14F-4D97-AF65-F5344CB8AC3E}">
        <p14:creationId xmlns:p14="http://schemas.microsoft.com/office/powerpoint/2010/main" val="1384695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F69E782F-3829-450A-B2B4-24F3054BB8C8}" type="datetime1">
              <a:rPr lang="en-US"/>
              <a:pPr>
                <a:defRPr/>
              </a:pPr>
              <a:t>11/2/2017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58CA77C-1746-4A5A-AD11-36CA4B0B68ED}" type="slidenum">
              <a:rPr lang="en-US"/>
              <a:pPr>
                <a:defRPr/>
              </a:pPr>
              <a:t>‹#›</a:t>
            </a:fld>
            <a:endParaRPr lang="en-US"/>
          </a:p>
        </p:txBody>
      </p:sp>
    </p:spTree>
    <p:extLst>
      <p:ext uri="{BB962C8B-B14F-4D97-AF65-F5344CB8AC3E}">
        <p14:creationId xmlns:p14="http://schemas.microsoft.com/office/powerpoint/2010/main" val="1162392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110474E2-E969-4B32-AC84-4AD591F8967A}" type="datetime1">
              <a:rPr lang="en-US"/>
              <a:pPr>
                <a:defRPr/>
              </a:pPr>
              <a:t>11/2/2017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C6D435B-D97B-4CDA-AC89-F4D094D08939}" type="slidenum">
              <a:rPr lang="en-US"/>
              <a:pPr>
                <a:defRPr/>
              </a:pPr>
              <a:t>‹#›</a:t>
            </a:fld>
            <a:endParaRPr lang="en-US"/>
          </a:p>
        </p:txBody>
      </p:sp>
    </p:spTree>
    <p:extLst>
      <p:ext uri="{BB962C8B-B14F-4D97-AF65-F5344CB8AC3E}">
        <p14:creationId xmlns:p14="http://schemas.microsoft.com/office/powerpoint/2010/main" val="394331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F3A542C-292B-4156-B691-8295F14EEA3A}" type="datetime1">
              <a:rPr lang="en-US"/>
              <a:pPr>
                <a:defRPr/>
              </a:pPr>
              <a:t>11/2/2017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A0DADC6-097F-491B-941E-35B4138C49EE}" type="slidenum">
              <a:rPr lang="en-US"/>
              <a:pPr>
                <a:defRPr/>
              </a:pPr>
              <a:t>‹#›</a:t>
            </a:fld>
            <a:endParaRPr lang="en-US"/>
          </a:p>
        </p:txBody>
      </p:sp>
    </p:spTree>
    <p:extLst>
      <p:ext uri="{BB962C8B-B14F-4D97-AF65-F5344CB8AC3E}">
        <p14:creationId xmlns:p14="http://schemas.microsoft.com/office/powerpoint/2010/main" val="3248861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1612829-1EE2-438F-A89F-589134140085}"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B4D5610-5EE4-4FD2-BEB4-F2C4FDCE3CCA}" type="slidenum">
              <a:rPr lang="en-US"/>
              <a:pPr>
                <a:defRPr/>
              </a:pPr>
              <a:t>‹#›</a:t>
            </a:fld>
            <a:endParaRPr lang="en-US"/>
          </a:p>
        </p:txBody>
      </p:sp>
    </p:spTree>
    <p:extLst>
      <p:ext uri="{BB962C8B-B14F-4D97-AF65-F5344CB8AC3E}">
        <p14:creationId xmlns:p14="http://schemas.microsoft.com/office/powerpoint/2010/main" val="2549856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E489498-FC75-467A-8845-DA416A9F0E44}" type="datetime1">
              <a:rPr lang="en-US"/>
              <a:pPr>
                <a:defRPr/>
              </a:pPr>
              <a:t>11/2/2017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B7489AE-F567-47E9-9949-0B7AC8052537}" type="slidenum">
              <a:rPr lang="en-US"/>
              <a:pPr>
                <a:defRPr/>
              </a:pPr>
              <a:t>‹#›</a:t>
            </a:fld>
            <a:endParaRPr lang="en-US"/>
          </a:p>
        </p:txBody>
      </p:sp>
    </p:spTree>
    <p:extLst>
      <p:ext uri="{BB962C8B-B14F-4D97-AF65-F5344CB8AC3E}">
        <p14:creationId xmlns:p14="http://schemas.microsoft.com/office/powerpoint/2010/main" val="3177660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04800"/>
            <a:ext cx="78867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l-NL"/>
              <a:t>Click to edit Master title style</a:t>
            </a:r>
          </a:p>
        </p:txBody>
      </p:sp>
      <p:sp>
        <p:nvSpPr>
          <p:cNvPr id="1027" name="Text Placeholder 2"/>
          <p:cNvSpPr>
            <a:spLocks noGrp="1"/>
          </p:cNvSpPr>
          <p:nvPr>
            <p:ph type="body" idx="1"/>
          </p:nvPr>
        </p:nvSpPr>
        <p:spPr bwMode="auto">
          <a:xfrm>
            <a:off x="628650" y="1520825"/>
            <a:ext cx="7886700" cy="362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p>
        </p:txBody>
      </p:sp>
      <p:sp>
        <p:nvSpPr>
          <p:cNvPr id="4" name="Date Placeholder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defTabSz="713203" eaLnBrk="1" fontAlgn="auto" hangingPunct="1">
              <a:spcBef>
                <a:spcPts val="0"/>
              </a:spcBef>
              <a:spcAft>
                <a:spcPts val="0"/>
              </a:spcAft>
              <a:defRPr sz="900">
                <a:solidFill>
                  <a:schemeClr val="tx1">
                    <a:tint val="75000"/>
                  </a:schemeClr>
                </a:solidFill>
                <a:latin typeface="+mn-lt"/>
              </a:defRPr>
            </a:lvl1pPr>
          </a:lstStyle>
          <a:p>
            <a:pPr>
              <a:defRPr/>
            </a:pPr>
            <a:fld id="{F01462D3-BE2F-485A-8003-E7C4B4973D0E}" type="datetime1">
              <a:rPr lang="en-US"/>
              <a:pPr>
                <a:defRPr/>
              </a:pPr>
              <a:t>11/2/2017</a:t>
            </a:fld>
            <a:endParaRPr lang="en-US"/>
          </a:p>
        </p:txBody>
      </p:sp>
      <p:sp>
        <p:nvSpPr>
          <p:cNvPr id="5" name="Footer Placeholder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defTabSz="713203"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457950" y="5297488"/>
            <a:ext cx="2057400" cy="303212"/>
          </a:xfrm>
          <a:prstGeom prst="rect">
            <a:avLst/>
          </a:prstGeom>
        </p:spPr>
        <p:txBody>
          <a:bodyPr vert="horz" lIns="91440" tIns="45720" rIns="91440" bIns="45720" rtlCol="0" anchor="ctr"/>
          <a:lstStyle>
            <a:lvl1pPr algn="r" defTabSz="713203" eaLnBrk="1" fontAlgn="auto" hangingPunct="1">
              <a:spcBef>
                <a:spcPts val="0"/>
              </a:spcBef>
              <a:spcAft>
                <a:spcPts val="0"/>
              </a:spcAft>
              <a:defRPr sz="900">
                <a:solidFill>
                  <a:schemeClr val="tx1">
                    <a:tint val="75000"/>
                  </a:schemeClr>
                </a:solidFill>
                <a:latin typeface="+mn-lt"/>
              </a:defRPr>
            </a:lvl1pPr>
          </a:lstStyle>
          <a:p>
            <a:pPr>
              <a:defRPr/>
            </a:pPr>
            <a:fld id="{A5EAA65C-82F3-4865-B447-62F83DD6A69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2398"/>
            <a:ext cx="9144000" cy="5719798"/>
          </a:xfrm>
          <a:prstGeom prst="rect">
            <a:avLst/>
          </a:prstGeom>
        </p:spPr>
      </p:pic>
      <p:pic>
        <p:nvPicPr>
          <p:cNvPr id="3075" name="Picture 5" descr="Lachende lagere schoolkinderen die enthousiast zijn dat ze iets over programmeren gaan leren." title="Lachende lagere schoolkinderen die enthousiast zijn dat ze iets over programmeren gaan ler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988" y="0"/>
            <a:ext cx="91170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4" descr="Microsoft" title="Microsoft"/>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8275" y="169863"/>
            <a:ext cx="29559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Welkom bij Hour of Code™</a:t>
            </a:r>
            <a:endParaRPr lang="en-US" dirty="0"/>
          </a:p>
        </p:txBody>
      </p:sp>
      <p:sp>
        <p:nvSpPr>
          <p:cNvPr id="4" name="Subtitle 3" hidden="1"/>
          <p:cNvSpPr>
            <a:spLocks noGrp="1"/>
          </p:cNvSpPr>
          <p:nvPr>
            <p:ph type="subTitle" idx="1"/>
          </p:nvPr>
        </p:nvSpPr>
        <p:spPr/>
        <p:txBody>
          <a:bodyPr/>
          <a:lstStyle/>
          <a:p>
            <a:endParaRPr lang="en-US"/>
          </a:p>
        </p:txBody>
      </p:sp>
      <p:sp>
        <p:nvSpPr>
          <p:cNvPr id="3077"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7D362D55-1BE3-4AB0-A37F-D6B37D90CC85}" type="slidenum">
              <a:rPr lang="en-US" altLang="nl-NL" smtClean="0"/>
              <a:pPr/>
              <a:t>1</a:t>
            </a:fld>
            <a:endParaRPr lang="en-US" altLang="nl-NL"/>
          </a:p>
        </p:txBody>
      </p:sp>
      <p:sp>
        <p:nvSpPr>
          <p:cNvPr id="3079" name="Rectangle 7"/>
          <p:cNvSpPr>
            <a:spLocks noChangeArrowheads="1"/>
          </p:cNvSpPr>
          <p:nvPr/>
        </p:nvSpPr>
        <p:spPr bwMode="auto">
          <a:xfrm>
            <a:off x="368831" y="3971927"/>
            <a:ext cx="543562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Welkom bij</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a:p>
            <a:pPr eaLnBrk="1" hangingPunct="1">
              <a:buSzPct val="100000"/>
            </a:pPr>
            <a:r>
              <a:rPr lang="nl-NL" sz="3600" dirty="0">
                <a:solidFill>
                  <a:schemeClr val="bg1"/>
                </a:solidFill>
                <a:latin typeface="Segoe UI Light" panose="020B0502040204020203" pitchFamily="34" charset="0"/>
              </a:rPr>
              <a:t>Minecraft </a:t>
            </a:r>
            <a:r>
              <a:rPr lang="nl-NL" altLang="nl-NL" sz="3600" dirty="0">
                <a:solidFill>
                  <a:srgbClr val="FFFFFF"/>
                </a:solidFill>
                <a:latin typeface="Segoe UI Light" panose="020B0502040204020203" pitchFamily="34" charset="0"/>
              </a:rPr>
              <a:t>Hour of Code</a:t>
            </a:r>
            <a:r>
              <a:rPr lang="nl-NL" altLang="nl-NL" sz="3600" baseline="30000" dirty="0">
                <a:solidFill>
                  <a:srgbClr val="FFFFFF"/>
                </a:solidFill>
                <a:latin typeface="Segoe UI Light" panose="020B0502040204020203" pitchFamily="34" charset="0"/>
              </a:rPr>
              <a:t>TM</a:t>
            </a:r>
            <a:endParaRPr lang="nl-NL" altLang="nl-NL" sz="3600" baseline="30000" dirty="0">
              <a:solidFill>
                <a:srgbClr val="FFFFFF"/>
              </a:solidFill>
              <a:latin typeface="Segoe UI Light" panose="020B0502040204020203" pitchFamily="34" charset="0"/>
              <a:ea typeface="Segoe Pro Light"/>
              <a:cs typeface="Segoe UI Ligh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16"/>
          <p:cNvSpPr>
            <a:spLocks noChangeArrowheads="1"/>
          </p:cNvSpPr>
          <p:nvPr/>
        </p:nvSpPr>
        <p:spPr bwMode="auto">
          <a:xfrm>
            <a:off x="223838" y="2884488"/>
            <a:ext cx="434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Je fantasie</a:t>
            </a:r>
            <a:r>
              <a:rPr lang="nl-NL"/>
              <a:t> </a:t>
            </a:r>
          </a:p>
          <a:p>
            <a:pPr algn="ctr" eaLnBrk="1" hangingPunct="1">
              <a:buSzPct val="100000"/>
            </a:pPr>
            <a:r>
              <a:rPr lang="nl-NL" altLang="nl-NL" sz="3600" dirty="0">
                <a:solidFill>
                  <a:srgbClr val="FFFFFF"/>
                </a:solidFill>
                <a:latin typeface="Segoe UI Light" panose="020B0502040204020203" pitchFamily="34" charset="0"/>
              </a:rPr>
              <a:t>gebruiken</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sp>
        <p:nvSpPr>
          <p:cNvPr id="3" name="Title 2" hidden="1"/>
          <p:cNvSpPr>
            <a:spLocks noGrp="1"/>
          </p:cNvSpPr>
          <p:nvPr>
            <p:ph type="ctrTitle"/>
          </p:nvPr>
        </p:nvSpPr>
        <p:spPr/>
        <p:txBody>
          <a:bodyPr/>
          <a:lstStyle/>
          <a:p>
            <a:r>
              <a:rPr lang="en-US" dirty="0"/>
              <a:t>Je </a:t>
            </a:r>
            <a:r>
              <a:rPr lang="en-US" dirty="0" err="1"/>
              <a:t>fantasie</a:t>
            </a:r>
            <a:r>
              <a:rPr lang="en-US" dirty="0"/>
              <a:t> </a:t>
            </a:r>
            <a:r>
              <a:rPr lang="en-US" dirty="0" err="1"/>
              <a:t>gebruiken</a:t>
            </a:r>
            <a:endParaRPr lang="en-US" dirty="0"/>
          </a:p>
        </p:txBody>
      </p:sp>
      <p:sp>
        <p:nvSpPr>
          <p:cNvPr id="4" name="Subtitle 3" hidden="1"/>
          <p:cNvSpPr>
            <a:spLocks noGrp="1"/>
          </p:cNvSpPr>
          <p:nvPr>
            <p:ph type="subTitle" idx="1"/>
          </p:nvPr>
        </p:nvSpPr>
        <p:spPr/>
        <p:txBody>
          <a:bodyPr/>
          <a:lstStyle/>
          <a:p>
            <a:endParaRPr lang="en-US"/>
          </a:p>
        </p:txBody>
      </p:sp>
      <p:sp>
        <p:nvSpPr>
          <p:cNvPr id="21509"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B7255C7A-0C16-4FE6-9424-B6FAFF1DF24A}" type="slidenum">
              <a:rPr lang="en-US" altLang="nl-NL" smtClean="0"/>
              <a:pPr/>
              <a:t>10</a:t>
            </a:fld>
            <a:endParaRPr lang="en-US" altLang="nl-NL"/>
          </a:p>
        </p:txBody>
      </p:sp>
      <p:pic>
        <p:nvPicPr>
          <p:cNvPr id="21510" name="Picture 1" descr="Een stoer ogende robot uit een stripverhaal stijgt op en gaat door de lucht vliegen." title="Een stoer ogende robot uit een stripverhaal stijgt op en gaat door de lucht vliegen."/>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92738" y="423863"/>
            <a:ext cx="2735262"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97088"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16"/>
          <p:cNvSpPr>
            <a:spLocks noChangeArrowheads="1"/>
          </p:cNvSpPr>
          <p:nvPr/>
        </p:nvSpPr>
        <p:spPr bwMode="auto">
          <a:xfrm>
            <a:off x="223838" y="2884488"/>
            <a:ext cx="434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Samenwerken met vrienden</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sp>
        <p:nvSpPr>
          <p:cNvPr id="3" name="Title 2" hidden="1"/>
          <p:cNvSpPr>
            <a:spLocks noGrp="1"/>
          </p:cNvSpPr>
          <p:nvPr>
            <p:ph type="ctrTitle"/>
          </p:nvPr>
        </p:nvSpPr>
        <p:spPr/>
        <p:txBody>
          <a:bodyPr/>
          <a:lstStyle/>
          <a:p>
            <a:r>
              <a:rPr lang="en-US" dirty="0" err="1"/>
              <a:t>Samenwerken</a:t>
            </a:r>
            <a:r>
              <a:rPr lang="en-US" dirty="0"/>
              <a:t> met </a:t>
            </a:r>
            <a:r>
              <a:rPr lang="en-US" dirty="0" err="1"/>
              <a:t>vrienden</a:t>
            </a:r>
            <a:endParaRPr lang="en-US" dirty="0"/>
          </a:p>
        </p:txBody>
      </p:sp>
      <p:sp>
        <p:nvSpPr>
          <p:cNvPr id="4" name="Subtitle 3" hidden="1"/>
          <p:cNvSpPr>
            <a:spLocks noGrp="1"/>
          </p:cNvSpPr>
          <p:nvPr>
            <p:ph type="subTitle" idx="1"/>
          </p:nvPr>
        </p:nvSpPr>
        <p:spPr/>
        <p:txBody>
          <a:bodyPr/>
          <a:lstStyle/>
          <a:p>
            <a:endParaRPr lang="en-US"/>
          </a:p>
        </p:txBody>
      </p:sp>
      <p:sp>
        <p:nvSpPr>
          <p:cNvPr id="23557"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56E55C14-3787-4217-B7D9-A10FE4F8BD14}" type="slidenum">
              <a:rPr lang="en-US" altLang="nl-NL" smtClean="0"/>
              <a:pPr/>
              <a:t>11</a:t>
            </a:fld>
            <a:endParaRPr lang="en-US" altLang="nl-NL"/>
          </a:p>
        </p:txBody>
      </p:sp>
      <p:grpSp>
        <p:nvGrpSpPr>
          <p:cNvPr id="23558" name="Group 13" descr="Een regenboog verbindt de twee hoofden van twee glimlachende jongens- en meisjesfiguren uit een stripverhaal." title="Een regenboog verbindt de twee hoofden van twee glimlachende jongens- en meisjesfiguren uit een stripverhaal."/>
          <p:cNvGrpSpPr>
            <a:grpSpLocks/>
          </p:cNvGrpSpPr>
          <p:nvPr/>
        </p:nvGrpSpPr>
        <p:grpSpPr bwMode="auto">
          <a:xfrm>
            <a:off x="4702175" y="1611313"/>
            <a:ext cx="4224338" cy="3563937"/>
            <a:chOff x="4558724" y="1103630"/>
            <a:chExt cx="4601151" cy="3881120"/>
          </a:xfrm>
        </p:grpSpPr>
        <p:pic>
          <p:nvPicPr>
            <p:cNvPr id="23559" name="Picture 1" descr="LEX_landscape_art_Girl-04.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72812" y="1103630"/>
              <a:ext cx="3901313" cy="190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8" descr="Een jongen en meisje uit een stripverhaal glimlachen en worden verbonden door een regenboog die uit hun hoofd komt, terwijl de jongen op een laptop werkt." title="Een jongen en meisje uit een stripverhaal glimlachen en worden verbonden door een regenboog die uit hun hoofd komt, terwijl de jongen op een laptop werkt."/>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8724" y="2556820"/>
              <a:ext cx="1569025" cy="242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9" descr="Een jongen en meisje uit een stripverhaal glimlachen en worden verbonden door een regenboog die uit hun hoofd komt, terwijl het meisje op een laptop werkt." title="Een jongen en meisje uit een stripverhaal glimlachen en worden verbonden door een regenboog die uit hun hoofd komt, terwijl het meisje op een laptop werkt."/>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73986" y="2698750"/>
              <a:ext cx="1985889"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14"/>
          <p:cNvSpPr>
            <a:spLocks noChangeArrowheads="1"/>
          </p:cNvSpPr>
          <p:nvPr/>
        </p:nvSpPr>
        <p:spPr bwMode="auto">
          <a:xfrm>
            <a:off x="5021263" y="1979613"/>
            <a:ext cx="3657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000000"/>
                </a:solidFill>
                <a:latin typeface="Segoe UI Light" panose="020B0502040204020203" pitchFamily="34" charset="0"/>
              </a:rPr>
              <a:t>Wat zijn</a:t>
            </a:r>
            <a:r>
              <a:rPr lang="nl-NL" dirty="0"/>
              <a:t> </a:t>
            </a:r>
            <a:r>
              <a:rPr lang="nl-NL" altLang="nl-NL" sz="3600" dirty="0">
                <a:solidFill>
                  <a:srgbClr val="000000"/>
                </a:solidFill>
                <a:latin typeface="Segoe UI Light" panose="020B0502040204020203" pitchFamily="34" charset="0"/>
              </a:rPr>
              <a:t>jullie</a:t>
            </a:r>
            <a:r>
              <a:rPr lang="nl-NL" dirty="0"/>
              <a:t> </a:t>
            </a:r>
            <a:r>
              <a:rPr lang="nl-NL" altLang="nl-NL" sz="3600" dirty="0">
                <a:solidFill>
                  <a:srgbClr val="000000"/>
                </a:solidFill>
                <a:latin typeface="Segoe UI Light" panose="020B0502040204020203" pitchFamily="34" charset="0"/>
              </a:rPr>
              <a:t>favoriete</a:t>
            </a:r>
            <a:r>
              <a:rPr lang="nl-NL" dirty="0"/>
              <a:t> </a:t>
            </a:r>
          </a:p>
          <a:p>
            <a:pPr eaLnBrk="1" hangingPunct="1">
              <a:buSzPct val="100000"/>
            </a:pPr>
            <a:r>
              <a:rPr lang="nl-NL" altLang="nl-NL" sz="3600" dirty="0">
                <a:solidFill>
                  <a:srgbClr val="000000"/>
                </a:solidFill>
                <a:latin typeface="Segoe UI Light" panose="020B0502040204020203" pitchFamily="34" charset="0"/>
              </a:rPr>
              <a:t>dingen om te</a:t>
            </a:r>
            <a:r>
              <a:rPr lang="nl-NL" dirty="0"/>
              <a:t> </a:t>
            </a:r>
            <a:r>
              <a:rPr lang="nl-NL" altLang="nl-NL" sz="3600" dirty="0">
                <a:solidFill>
                  <a:srgbClr val="000000"/>
                </a:solidFill>
                <a:latin typeface="Segoe UI Light" panose="020B0502040204020203" pitchFamily="34" charset="0"/>
              </a:rPr>
              <a:t>doen?</a:t>
            </a:r>
          </a:p>
        </p:txBody>
      </p:sp>
      <p:sp>
        <p:nvSpPr>
          <p:cNvPr id="25604" name="Rectangle 26"/>
          <p:cNvSpPr>
            <a:spLocks noChangeArrowheads="1"/>
          </p:cNvSpPr>
          <p:nvPr/>
        </p:nvSpPr>
        <p:spPr bwMode="auto">
          <a:xfrm>
            <a:off x="223838" y="2868613"/>
            <a:ext cx="4348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Vraag</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25605" name="Picture 2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Wat vinden jullie leuk om te doen?</a:t>
            </a:r>
            <a:endParaRPr lang="en-US" dirty="0"/>
          </a:p>
        </p:txBody>
      </p:sp>
      <p:sp>
        <p:nvSpPr>
          <p:cNvPr id="4" name="Subtitle 3" hidden="1"/>
          <p:cNvSpPr>
            <a:spLocks noGrp="1"/>
          </p:cNvSpPr>
          <p:nvPr>
            <p:ph type="subTitle" idx="1"/>
          </p:nvPr>
        </p:nvSpPr>
        <p:spPr/>
        <p:txBody>
          <a:bodyPr/>
          <a:lstStyle/>
          <a:p>
            <a:endParaRPr lang="en-US"/>
          </a:p>
        </p:txBody>
      </p:sp>
      <p:sp>
        <p:nvSpPr>
          <p:cNvPr id="25606" name="Slide Number Placeholder 1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E2CEFB50-0A1E-4E62-8E68-B65FEE9105BB}" type="slidenum">
              <a:rPr lang="en-US" altLang="nl-NL" smtClean="0"/>
              <a:pPr/>
              <a:t>12</a:t>
            </a:fld>
            <a:endParaRPr lang="en-US" altLang="nl-NL"/>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Boys and Girls Club of Bellevue 1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988" y="0"/>
            <a:ext cx="91170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2"/>
          <p:cNvSpPr>
            <a:spLocks noChangeArrowheads="1"/>
          </p:cNvSpPr>
          <p:nvPr/>
        </p:nvSpPr>
        <p:spPr bwMode="auto">
          <a:xfrm>
            <a:off x="343367" y="1376363"/>
            <a:ext cx="496160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Als je leert</a:t>
            </a:r>
            <a:r>
              <a:rPr lang="nl-NL" dirty="0"/>
              <a:t> </a:t>
            </a:r>
            <a:r>
              <a:rPr lang="nl-NL" altLang="nl-NL" sz="3600" dirty="0">
                <a:solidFill>
                  <a:srgbClr val="FFFFFF"/>
                </a:solidFill>
                <a:latin typeface="Segoe UI Light" panose="020B0502040204020203" pitchFamily="34" charset="0"/>
              </a:rPr>
              <a:t>programmeren, kun je je</a:t>
            </a:r>
            <a:r>
              <a:rPr lang="nl-NL" dirty="0"/>
              <a:t> </a:t>
            </a:r>
            <a:r>
              <a:rPr lang="nl-NL" altLang="nl-NL" sz="3600" dirty="0">
                <a:solidFill>
                  <a:srgbClr val="FFFFFF"/>
                </a:solidFill>
                <a:latin typeface="Segoe UI Light" panose="020B0502040204020203" pitchFamily="34" charset="0"/>
              </a:rPr>
              <a:t>favoriete</a:t>
            </a:r>
            <a:r>
              <a:rPr lang="nl-NL" dirty="0"/>
              <a:t> </a:t>
            </a:r>
            <a:r>
              <a:rPr lang="nl-NL" altLang="nl-NL" sz="3600" dirty="0">
                <a:solidFill>
                  <a:srgbClr val="FFFFFF"/>
                </a:solidFill>
                <a:latin typeface="Segoe UI Light" panose="020B0502040204020203" pitchFamily="34" charset="0"/>
              </a:rPr>
              <a:t>activiteiten met behulp van computers nóg</a:t>
            </a:r>
            <a:r>
              <a:rPr lang="nl-NL" dirty="0"/>
              <a:t> </a:t>
            </a:r>
            <a:r>
              <a:rPr lang="nl-NL" altLang="nl-NL" sz="3600" dirty="0">
                <a:solidFill>
                  <a:srgbClr val="FFFFFF"/>
                </a:solidFill>
                <a:latin typeface="Segoe UI Light" panose="020B0502040204020203" pitchFamily="34" charset="0"/>
              </a:rPr>
              <a:t>leuker</a:t>
            </a:r>
            <a:r>
              <a:rPr lang="nl-NL" dirty="0"/>
              <a:t> </a:t>
            </a:r>
            <a:r>
              <a:rPr lang="nl-NL" altLang="nl-NL" sz="3600" dirty="0">
                <a:solidFill>
                  <a:srgbClr val="FFFFFF"/>
                </a:solidFill>
                <a:latin typeface="Segoe UI Light" panose="020B0502040204020203" pitchFamily="34" charset="0"/>
              </a:rPr>
              <a:t>maken!</a:t>
            </a:r>
          </a:p>
        </p:txBody>
      </p:sp>
      <p:sp>
        <p:nvSpPr>
          <p:cNvPr id="3" name="Title 2" hidden="1"/>
          <p:cNvSpPr>
            <a:spLocks noGrp="1"/>
          </p:cNvSpPr>
          <p:nvPr>
            <p:ph type="ctrTitle"/>
          </p:nvPr>
        </p:nvSpPr>
        <p:spPr/>
        <p:txBody>
          <a:bodyPr/>
          <a:lstStyle/>
          <a:p>
            <a:r>
              <a:rPr lang="nl-NL" dirty="0"/>
              <a:t>Zorg dat programmeren onderdeel wordt van wat je leuk vindt</a:t>
            </a:r>
            <a:endParaRPr lang="en-US" dirty="0"/>
          </a:p>
        </p:txBody>
      </p:sp>
      <p:sp>
        <p:nvSpPr>
          <p:cNvPr id="4" name="Subtitle 3" hidden="1"/>
          <p:cNvSpPr>
            <a:spLocks noGrp="1"/>
          </p:cNvSpPr>
          <p:nvPr>
            <p:ph type="subTitle" idx="1"/>
          </p:nvPr>
        </p:nvSpPr>
        <p:spPr/>
        <p:txBody>
          <a:bodyPr/>
          <a:lstStyle/>
          <a:p>
            <a:endParaRPr lang="en-US"/>
          </a:p>
        </p:txBody>
      </p:sp>
      <p:sp>
        <p:nvSpPr>
          <p:cNvPr id="27653"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BE771FCB-A400-4400-9353-05C1BB05D8DF}" type="slidenum">
              <a:rPr lang="en-US" altLang="nl-NL" smtClean="0"/>
              <a:pPr/>
              <a:t>13</a:t>
            </a:fld>
            <a:endParaRPr lang="en-US" altLang="nl-NL"/>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483981" cy="1200329"/>
          </a:xfrm>
          <a:prstGeom prst="rect">
            <a:avLst/>
          </a:prstGeom>
        </p:spPr>
        <p:txBody>
          <a:bodyPr wrap="square">
            <a:spAutoFit/>
          </a:bodyPr>
          <a:lstStyle/>
          <a:p>
            <a:r>
              <a:rPr lang="nl-NL" sz="3600" dirty="0">
                <a:solidFill>
                  <a:schemeClr val="bg1"/>
                </a:solidFill>
                <a:latin typeface="Segoe UI Light" panose="020B0502040204020203" pitchFamily="34" charset="0"/>
              </a:rPr>
              <a:t>Minecraft Hour of Code</a:t>
            </a:r>
            <a:r>
              <a:rPr lang="nl-NL" sz="3600" baseline="30000" dirty="0">
                <a:solidFill>
                  <a:schemeClr val="bg1"/>
                </a:solidFill>
                <a:latin typeface="Segoe UI Light" panose="020B0502040204020203" pitchFamily="34" charset="0"/>
              </a:rPr>
              <a:t>TM</a:t>
            </a:r>
            <a:r>
              <a:rPr lang="nl-NL" sz="3600" dirty="0">
                <a:solidFill>
                  <a:schemeClr val="bg1"/>
                </a:solidFill>
                <a:latin typeface="Segoe UI Light" panose="020B0502040204020203" pitchFamily="34" charset="0"/>
              </a:rPr>
              <a:t>: </a:t>
            </a:r>
          </a:p>
          <a:p>
            <a:r>
              <a:rPr lang="nl-NL"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n-U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nl-NL" sz="3600" dirty="0">
                <a:latin typeface="Segoe UI Light" panose="020B0502040204020203" pitchFamily="34" charset="0"/>
              </a:rPr>
              <a:t>Vind je tutorial op code.org/Minecraft </a:t>
            </a:r>
            <a:endParaRPr lang="nl-NL" sz="3600" dirty="0">
              <a:latin typeface="Segoe UI Light" panose="020B0502040204020203" pitchFamily="34" charset="0"/>
              <a:ea typeface="Segoe Pro Light" charset="0"/>
              <a:cs typeface="Segoe UI Light" panose="020B0502040204020203" pitchFamily="34" charset="0"/>
            </a:endParaRPr>
          </a:p>
        </p:txBody>
      </p:sp>
      <p:sp>
        <p:nvSpPr>
          <p:cNvPr id="6" name="Title 5" hidden="1"/>
          <p:cNvSpPr>
            <a:spLocks noGrp="1"/>
          </p:cNvSpPr>
          <p:nvPr>
            <p:ph type="ctrTitle"/>
          </p:nvPr>
        </p:nvSpPr>
        <p:spPr/>
        <p:txBody>
          <a:bodyPr/>
          <a:lstStyle/>
          <a:p>
            <a:r>
              <a:rPr lang="en-US"/>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n-US"/>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Een gapende huiskat met nepmanen van een leeuw" hidden="1" title="Een gapende huiskat met nepmanen van een leeuw"/>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050" y="149225"/>
            <a:ext cx="8886825"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11"/>
          <p:cNvSpPr>
            <a:spLocks noChangeArrowheads="1"/>
          </p:cNvSpPr>
          <p:nvPr/>
        </p:nvSpPr>
        <p:spPr bwMode="auto">
          <a:xfrm>
            <a:off x="611842" y="3565148"/>
            <a:ext cx="373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Samenvatting.</a:t>
            </a:r>
          </a:p>
        </p:txBody>
      </p:sp>
      <p:sp>
        <p:nvSpPr>
          <p:cNvPr id="3" name="Title 2" hidden="1"/>
          <p:cNvSpPr>
            <a:spLocks noGrp="1"/>
          </p:cNvSpPr>
          <p:nvPr>
            <p:ph type="ctrTitle"/>
          </p:nvPr>
        </p:nvSpPr>
        <p:spPr/>
        <p:txBody>
          <a:bodyPr/>
          <a:lstStyle/>
          <a:p>
            <a:r>
              <a:rPr lang="en-US" dirty="0" err="1"/>
              <a:t>Samenvatting</a:t>
            </a:r>
            <a:endParaRPr lang="en-US" dirty="0"/>
          </a:p>
        </p:txBody>
      </p:sp>
      <p:sp>
        <p:nvSpPr>
          <p:cNvPr id="4" name="Subtitle 3" hidden="1"/>
          <p:cNvSpPr>
            <a:spLocks noGrp="1"/>
          </p:cNvSpPr>
          <p:nvPr>
            <p:ph type="subTitle" idx="1"/>
          </p:nvPr>
        </p:nvSpPr>
        <p:spPr/>
        <p:txBody>
          <a:bodyPr/>
          <a:lstStyle/>
          <a:p>
            <a:endParaRPr lang="en-US"/>
          </a:p>
        </p:txBody>
      </p:sp>
      <p:sp>
        <p:nvSpPr>
          <p:cNvPr id="39941"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05624122-4EAE-4B30-AE1B-8CF6AC65F40D}" type="slidenum">
              <a:rPr lang="en-US" altLang="nl-NL" smtClean="0"/>
              <a:pPr/>
              <a:t>16</a:t>
            </a:fld>
            <a:endParaRPr lang="en-US" altLang="nl-NL"/>
          </a:p>
        </p:txBody>
      </p:sp>
      <p:pic>
        <p:nvPicPr>
          <p:cNvPr id="8" name="Picture 7" descr="&lt;strong&gt;Hour Glass&lt;/strong&gt; Clip Art"/>
          <p:cNvPicPr>
            <a:picLocks noChangeAspect="1"/>
          </p:cNvPicPr>
          <p:nvPr/>
        </p:nvPicPr>
        <p:blipFill>
          <a:blip r:embed="rId5"/>
          <a:stretch>
            <a:fillRect/>
          </a:stretch>
        </p:blipFill>
        <p:spPr>
          <a:xfrm>
            <a:off x="3642741" y="1131991"/>
            <a:ext cx="2056668" cy="345101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14"/>
          <p:cNvSpPr>
            <a:spLocks noChangeArrowheads="1"/>
          </p:cNvSpPr>
          <p:nvPr/>
        </p:nvSpPr>
        <p:spPr bwMode="auto">
          <a:xfrm>
            <a:off x="5021263" y="1900238"/>
            <a:ext cx="3657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000000"/>
                </a:solidFill>
                <a:latin typeface="Segoe UI Light" panose="020B0502040204020203" pitchFamily="34" charset="0"/>
              </a:rPr>
              <a:t>Jullie</a:t>
            </a:r>
            <a:r>
              <a:rPr lang="nl-NL"/>
              <a:t> </a:t>
            </a:r>
            <a:r>
              <a:rPr lang="nl-NL" altLang="nl-NL" sz="3600" dirty="0">
                <a:solidFill>
                  <a:srgbClr val="000000"/>
                </a:solidFill>
                <a:latin typeface="Segoe UI Light" panose="020B0502040204020203" pitchFamily="34" charset="0"/>
              </a:rPr>
              <a:t>hebben de tutorial gedaan. Wat is programmeren?</a:t>
            </a:r>
          </a:p>
        </p:txBody>
      </p:sp>
      <p:sp>
        <p:nvSpPr>
          <p:cNvPr id="41988" name="Rectangle 10"/>
          <p:cNvSpPr>
            <a:spLocks noChangeArrowheads="1"/>
          </p:cNvSpPr>
          <p:nvPr/>
        </p:nvSpPr>
        <p:spPr bwMode="auto">
          <a:xfrm>
            <a:off x="223838" y="2868613"/>
            <a:ext cx="4348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a:r>
              <a:rPr lang="nl-NL" sz="3600" dirty="0">
                <a:solidFill>
                  <a:schemeClr val="bg1"/>
                </a:solidFill>
                <a:latin typeface="Segoe UI Light" panose="020B0502040204020203" pitchFamily="34" charset="0"/>
              </a:rPr>
              <a:t>Discussie</a:t>
            </a:r>
          </a:p>
        </p:txBody>
      </p:sp>
      <p:pic>
        <p:nvPicPr>
          <p:cNvPr id="4198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Wat weet je nu over "programmeren?"</a:t>
            </a:r>
            <a:endParaRPr lang="en-US" dirty="0"/>
          </a:p>
        </p:txBody>
      </p:sp>
      <p:sp>
        <p:nvSpPr>
          <p:cNvPr id="4" name="Subtitle 3" hidden="1"/>
          <p:cNvSpPr>
            <a:spLocks noGrp="1"/>
          </p:cNvSpPr>
          <p:nvPr>
            <p:ph type="subTitle" idx="1"/>
          </p:nvPr>
        </p:nvSpPr>
        <p:spPr/>
        <p:txBody>
          <a:bodyPr/>
          <a:lstStyle/>
          <a:p>
            <a:endParaRPr lang="en-US"/>
          </a:p>
        </p:txBody>
      </p:sp>
      <p:sp>
        <p:nvSpPr>
          <p:cNvPr id="41990"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6A8D8785-27CD-4826-8D5E-A980F80CF4D4}" type="slidenum">
              <a:rPr lang="en-US" altLang="nl-NL" smtClean="0"/>
              <a:pPr/>
              <a:t>17</a:t>
            </a:fld>
            <a:endParaRPr lang="en-US" altLang="nl-NL"/>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nl-NL" sz="4800" b="0" dirty="0">
                <a:solidFill>
                  <a:srgbClr val="FFFFFF"/>
                </a:solidFill>
                <a:latin typeface="Segoe UI Light" panose="020B0502040204020203" pitchFamily="34" charset="0"/>
              </a:rPr>
              <a:t>Het is je gelukt!</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p:cNvSpPr>
            <a:spLocks noGrp="1"/>
          </p:cNvSpPr>
          <p:nvPr>
            <p:ph type="ctrTitle"/>
          </p:nvPr>
        </p:nvSpPr>
        <p:spPr/>
        <p:txBody>
          <a:bodyPr/>
          <a:lstStyle/>
          <a:p>
            <a:r>
              <a:rPr lang="en-US"/>
              <a:t>Volgende stappen</a:t>
            </a:r>
          </a:p>
        </p:txBody>
      </p:sp>
      <p:sp>
        <p:nvSpPr>
          <p:cNvPr id="7" name="Subtitle 6" hidden="1"/>
          <p:cNvSpPr>
            <a:spLocks noGrp="1"/>
          </p:cNvSpPr>
          <p:nvPr>
            <p:ph type="subTitle" idx="1"/>
          </p:nvPr>
        </p:nvSpPr>
        <p:spPr/>
        <p:txBody>
          <a:bodyPr/>
          <a:lstStyle/>
          <a:p>
            <a:endParaRPr lang="en-US"/>
          </a:p>
        </p:txBody>
      </p:sp>
      <p:sp>
        <p:nvSpPr>
          <p:cNvPr id="44034"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CBA1EFC1-FC43-4A58-9721-971152E71EEB}" type="slidenum">
              <a:rPr lang="en-US" altLang="nl-NL" smtClean="0"/>
              <a:pPr/>
              <a:t>19</a:t>
            </a:fld>
            <a:endParaRPr lang="en-US" altLang="nl-NL"/>
          </a:p>
        </p:txBody>
      </p:sp>
      <p:sp>
        <p:nvSpPr>
          <p:cNvPr id="27" name="Rectangle 26"/>
          <p:cNvSpPr/>
          <p:nvPr/>
        </p:nvSpPr>
        <p:spPr>
          <a:xfrm>
            <a:off x="504825" y="966788"/>
            <a:ext cx="7026275" cy="50641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4" name="Rectangle 33"/>
          <p:cNvSpPr/>
          <p:nvPr/>
        </p:nvSpPr>
        <p:spPr>
          <a:xfrm>
            <a:off x="508000" y="433388"/>
            <a:ext cx="7480300" cy="50323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5" name="Rectangle 34"/>
          <p:cNvSpPr/>
          <p:nvPr/>
        </p:nvSpPr>
        <p:spPr>
          <a:xfrm>
            <a:off x="711200"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37" name="Rectangle 36"/>
          <p:cNvSpPr/>
          <p:nvPr/>
        </p:nvSpPr>
        <p:spPr>
          <a:xfrm>
            <a:off x="3373438"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41" name="Rectangle 40"/>
          <p:cNvSpPr/>
          <p:nvPr/>
        </p:nvSpPr>
        <p:spPr>
          <a:xfrm>
            <a:off x="6056313" y="2613025"/>
            <a:ext cx="2301875" cy="2312988"/>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pic>
        <p:nvPicPr>
          <p:cNvPr id="44040"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2"/>
          <p:cNvSpPr/>
          <p:nvPr/>
        </p:nvSpPr>
        <p:spPr>
          <a:xfrm>
            <a:off x="661988"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defRPr/>
            </a:pPr>
            <a:r>
              <a:rPr lang="nl-NL" altLang="nl-NL" dirty="0">
                <a:solidFill>
                  <a:srgbClr val="FFFFFF"/>
                </a:solidFill>
                <a:latin typeface="Segoe UI Light" panose="020B0502040204020203" pitchFamily="34" charset="0"/>
                <a:cs typeface="Segoe UI Light" panose="020B0502040204020203" pitchFamily="34" charset="0"/>
              </a:rPr>
              <a:t>1</a:t>
            </a:r>
          </a:p>
        </p:txBody>
      </p:sp>
      <p:sp>
        <p:nvSpPr>
          <p:cNvPr id="44" name="Rectangle 43"/>
          <p:cNvSpPr/>
          <p:nvPr/>
        </p:nvSpPr>
        <p:spPr>
          <a:xfrm>
            <a:off x="3240088"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defRPr/>
            </a:pPr>
            <a:r>
              <a:rPr lang="nl-NL" altLang="nl-NL" dirty="0">
                <a:solidFill>
                  <a:srgbClr val="FFFFFF"/>
                </a:solidFill>
                <a:latin typeface="Segoe UI Light" panose="020B0502040204020203" pitchFamily="34" charset="0"/>
                <a:cs typeface="Segoe UI Light" panose="020B0502040204020203" pitchFamily="34" charset="0"/>
              </a:rPr>
              <a:t>2</a:t>
            </a:r>
          </a:p>
        </p:txBody>
      </p:sp>
      <p:sp>
        <p:nvSpPr>
          <p:cNvPr id="45" name="Rectangle 44"/>
          <p:cNvSpPr/>
          <p:nvPr/>
        </p:nvSpPr>
        <p:spPr>
          <a:xfrm>
            <a:off x="6391277" y="2524125"/>
            <a:ext cx="433387" cy="39211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pPr algn="ctr" eaLnBrk="1" hangingPunct="1">
              <a:buSzPct val="100000"/>
              <a:defRPr/>
            </a:pPr>
            <a:r>
              <a:rPr lang="nl-NL" altLang="nl-NL" dirty="0">
                <a:solidFill>
                  <a:srgbClr val="FFFFFF"/>
                </a:solidFill>
                <a:latin typeface="Segoe UI Light" panose="020B0502040204020203" pitchFamily="34" charset="0"/>
                <a:cs typeface="Segoe UI Light" panose="020B0502040204020203" pitchFamily="34" charset="0"/>
              </a:rPr>
              <a:t>3</a:t>
            </a:r>
          </a:p>
        </p:txBody>
      </p:sp>
      <p:sp>
        <p:nvSpPr>
          <p:cNvPr id="46" name="TextBox 45"/>
          <p:cNvSpPr txBox="1"/>
          <p:nvPr/>
        </p:nvSpPr>
        <p:spPr>
          <a:xfrm>
            <a:off x="504825" y="2238375"/>
            <a:ext cx="184150" cy="254000"/>
          </a:xfrm>
          <a:prstGeom prst="rect">
            <a:avLst/>
          </a:prstGeom>
          <a:noFill/>
        </p:spPr>
        <p:txBody>
          <a:bodyPr wrap="none">
            <a:spAutoFit/>
          </a:bodyPr>
          <a:lstStyle/>
          <a:p>
            <a:pPr defTabSz="713203" eaLnBrk="1" fontAlgn="auto" hangingPunct="1">
              <a:spcBef>
                <a:spcPts val="0"/>
              </a:spcBef>
              <a:spcAft>
                <a:spcPts val="0"/>
              </a:spcAft>
              <a:defRPr/>
            </a:pPr>
            <a:endParaRPr lang="en-US" sz="1053">
              <a:latin typeface="+mn-lt"/>
            </a:endParaRPr>
          </a:p>
        </p:txBody>
      </p:sp>
      <p:sp>
        <p:nvSpPr>
          <p:cNvPr id="47" name="Rectangle 46"/>
          <p:cNvSpPr/>
          <p:nvPr/>
        </p:nvSpPr>
        <p:spPr>
          <a:xfrm flipH="1">
            <a:off x="2968625"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48" name="Rectangle 47"/>
          <p:cNvSpPr/>
          <p:nvPr/>
        </p:nvSpPr>
        <p:spPr>
          <a:xfrm>
            <a:off x="711200" y="3709988"/>
            <a:ext cx="2298700" cy="1482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eaLnBrk="1" fontAlgn="auto" hangingPunct="1">
              <a:spcBef>
                <a:spcPts val="0"/>
              </a:spcBef>
              <a:spcAft>
                <a:spcPts val="0"/>
              </a:spcAft>
              <a:defRPr/>
            </a:pPr>
            <a:endParaRPr lang="en-US" sz="1800" dirty="0">
              <a:latin typeface="Segoe Pro" charset="0"/>
              <a:ea typeface="Segoe Pro" charset="0"/>
              <a:cs typeface="Segoe Pro" charset="0"/>
            </a:endParaRPr>
          </a:p>
        </p:txBody>
      </p:sp>
      <p:sp>
        <p:nvSpPr>
          <p:cNvPr id="44047" name="Rectangle 48"/>
          <p:cNvSpPr>
            <a:spLocks noChangeArrowheads="1"/>
          </p:cNvSpPr>
          <p:nvPr/>
        </p:nvSpPr>
        <p:spPr bwMode="auto">
          <a:xfrm>
            <a:off x="563563" y="3057525"/>
            <a:ext cx="2346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2800" dirty="0">
                <a:solidFill>
                  <a:srgbClr val="FFFFFF"/>
                </a:solidFill>
                <a:latin typeface="Segoe UI Light" panose="020B0502040204020203" pitchFamily="34" charset="0"/>
              </a:rPr>
              <a:t>Je certificaat</a:t>
            </a:r>
            <a:endParaRPr lang="nl-NL" altLang="nl-NL" sz="2800" dirty="0">
              <a:solidFill>
                <a:srgbClr val="FFFFFF"/>
              </a:solidFill>
              <a:latin typeface="Segoe UI Light" panose="020B0502040204020203" pitchFamily="34" charset="0"/>
              <a:ea typeface="Segoe Pro Light"/>
              <a:cs typeface="Segoe UI Light" panose="020B0502040204020203" pitchFamily="34" charset="0"/>
            </a:endParaRPr>
          </a:p>
        </p:txBody>
      </p:sp>
      <p:sp>
        <p:nvSpPr>
          <p:cNvPr id="50" name="Rectangle 49"/>
          <p:cNvSpPr/>
          <p:nvPr/>
        </p:nvSpPr>
        <p:spPr>
          <a:xfrm>
            <a:off x="2789238" y="406400"/>
            <a:ext cx="2570162" cy="168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713203" eaLnBrk="1" fontAlgn="auto" hangingPunct="1">
              <a:spcBef>
                <a:spcPts val="0"/>
              </a:spcBef>
              <a:spcAft>
                <a:spcPts val="0"/>
              </a:spcAft>
              <a:defRPr/>
            </a:pPr>
            <a:endParaRPr lang="en-US" sz="1800" dirty="0">
              <a:solidFill>
                <a:schemeClr val="bg1"/>
              </a:solidFill>
              <a:latin typeface="Segoe Pro" charset="0"/>
              <a:ea typeface="Segoe Pro" charset="0"/>
              <a:cs typeface="Segoe Pro" charset="0"/>
            </a:endParaRPr>
          </a:p>
        </p:txBody>
      </p:sp>
      <p:sp>
        <p:nvSpPr>
          <p:cNvPr id="44049" name="Rectangle 50"/>
          <p:cNvSpPr>
            <a:spLocks noChangeArrowheads="1"/>
          </p:cNvSpPr>
          <p:nvPr/>
        </p:nvSpPr>
        <p:spPr bwMode="auto">
          <a:xfrm>
            <a:off x="566738" y="484188"/>
            <a:ext cx="8158162"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Wat kun je nog meer</a:t>
            </a:r>
            <a:r>
              <a:rPr lang="nl-NL"/>
              <a:t> </a:t>
            </a:r>
            <a:r>
              <a:rPr lang="nl-NL" altLang="nl-NL" sz="3600" dirty="0">
                <a:solidFill>
                  <a:srgbClr val="FFFFFF"/>
                </a:solidFill>
                <a:latin typeface="Segoe UI Light" panose="020B0502040204020203" pitchFamily="34" charset="0"/>
              </a:rPr>
              <a:t>leren? </a:t>
            </a:r>
          </a:p>
          <a:p>
            <a:pPr eaLnBrk="1" hangingPunct="1">
              <a:buSzPct val="100000"/>
            </a:pPr>
            <a:r>
              <a:rPr lang="nl-NL" altLang="nl-NL" sz="3600" dirty="0">
                <a:solidFill>
                  <a:srgbClr val="FFFFFF"/>
                </a:solidFill>
                <a:latin typeface="Segoe UI Light" panose="020B0502040204020203" pitchFamily="34" charset="0"/>
              </a:rPr>
              <a:t>We kunnen nog verder</a:t>
            </a:r>
            <a:r>
              <a:rPr lang="nl-NL"/>
              <a:t> </a:t>
            </a:r>
            <a:r>
              <a:rPr lang="nl-NL" altLang="nl-NL" sz="3600" dirty="0">
                <a:solidFill>
                  <a:srgbClr val="FFFFFF"/>
                </a:solidFill>
                <a:latin typeface="Segoe UI Light" panose="020B0502040204020203" pitchFamily="34" charset="0"/>
              </a:rPr>
              <a:t>gaan! </a:t>
            </a:r>
          </a:p>
          <a:p>
            <a:pPr eaLnBrk="1" hangingPunct="1">
              <a:buSzPct val="100000"/>
            </a:pPr>
            <a:r>
              <a:rPr lang="nl-NL"/>
              <a:t> </a:t>
            </a:r>
          </a:p>
          <a:p>
            <a:pPr eaLnBrk="1" hangingPunct="1">
              <a:buSzPct val="100000"/>
            </a:pPr>
            <a:r>
              <a:rPr lang="nl-NL" altLang="nl-NL" sz="1800" dirty="0">
                <a:solidFill>
                  <a:srgbClr val="FFFFFF"/>
                </a:solidFill>
                <a:latin typeface="Segoe UI Light" panose="020B0502040204020203" pitchFamily="34" charset="0"/>
              </a:rPr>
              <a:t>Ga je je</a:t>
            </a:r>
            <a:r>
              <a:rPr lang="nl-NL"/>
              <a:t> </a:t>
            </a:r>
            <a:r>
              <a:rPr lang="nl-NL" altLang="nl-NL" sz="1800" dirty="0">
                <a:solidFill>
                  <a:srgbClr val="FFFFFF"/>
                </a:solidFill>
                <a:latin typeface="Segoe UI Light" panose="020B0502040204020203" pitchFamily="34" charset="0"/>
              </a:rPr>
              <a:t>prestatie</a:t>
            </a:r>
            <a:r>
              <a:rPr lang="nl-NL"/>
              <a:t> </a:t>
            </a:r>
            <a:r>
              <a:rPr lang="nl-NL" altLang="nl-NL" sz="1800" dirty="0">
                <a:solidFill>
                  <a:srgbClr val="FFFFFF"/>
                </a:solidFill>
                <a:latin typeface="Segoe UI Light" panose="020B0502040204020203" pitchFamily="34" charset="0"/>
              </a:rPr>
              <a:t>vieren? Ga je verder</a:t>
            </a:r>
            <a:r>
              <a:rPr lang="nl-NL"/>
              <a:t> </a:t>
            </a:r>
            <a:r>
              <a:rPr lang="nl-NL" altLang="nl-NL" sz="1800" dirty="0">
                <a:solidFill>
                  <a:srgbClr val="FFFFFF"/>
                </a:solidFill>
                <a:latin typeface="Segoe UI Light" panose="020B0502040204020203" pitchFamily="34" charset="0"/>
              </a:rPr>
              <a:t>leren of nog meer lol maken? Het kan met deze 3 stappen! </a:t>
            </a:r>
          </a:p>
        </p:txBody>
      </p:sp>
      <p:sp>
        <p:nvSpPr>
          <p:cNvPr id="44050" name="Rectangle 51"/>
          <p:cNvSpPr>
            <a:spLocks noChangeArrowheads="1"/>
          </p:cNvSpPr>
          <p:nvPr/>
        </p:nvSpPr>
        <p:spPr bwMode="auto">
          <a:xfrm>
            <a:off x="3143250" y="3057525"/>
            <a:ext cx="22971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r>
              <a:rPr lang="nl-NL" sz="2800" dirty="0">
                <a:solidFill>
                  <a:schemeClr val="bg1"/>
                </a:solidFill>
                <a:latin typeface="Segoe UI Light" panose="020B0502040204020203" pitchFamily="34" charset="0"/>
              </a:rPr>
              <a:t>Doorspelen.</a:t>
            </a:r>
          </a:p>
        </p:txBody>
      </p:sp>
      <p:sp>
        <p:nvSpPr>
          <p:cNvPr id="53" name="Rectangle 52"/>
          <p:cNvSpPr/>
          <p:nvPr/>
        </p:nvSpPr>
        <p:spPr>
          <a:xfrm>
            <a:off x="3173413" y="3770313"/>
            <a:ext cx="2917825"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r>
              <a:rPr lang="nl-NL" sz="1800" dirty="0">
                <a:solidFill>
                  <a:schemeClr val="bg1"/>
                </a:solidFill>
                <a:latin typeface="Segoe UI Light" panose="020B0502040204020203" pitchFamily="34" charset="0"/>
              </a:rPr>
              <a:t>Upload je code in Minecraft: Education Edition om je programmering in de echte game tot leven te zien komen!</a:t>
            </a:r>
          </a:p>
        </p:txBody>
      </p:sp>
      <p:sp>
        <p:nvSpPr>
          <p:cNvPr id="44052" name="Rectangle 53"/>
          <p:cNvSpPr>
            <a:spLocks noChangeArrowheads="1"/>
          </p:cNvSpPr>
          <p:nvPr/>
        </p:nvSpPr>
        <p:spPr bwMode="auto">
          <a:xfrm>
            <a:off x="6292852" y="3057525"/>
            <a:ext cx="22955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r>
              <a:rPr lang="nl-NL" sz="2800" dirty="0">
                <a:solidFill>
                  <a:schemeClr val="bg1"/>
                </a:solidFill>
                <a:latin typeface="Segoe UI Light" panose="020B0502040204020203" pitchFamily="34" charset="0"/>
              </a:rPr>
              <a:t>Verder leren.</a:t>
            </a:r>
          </a:p>
        </p:txBody>
      </p:sp>
      <p:sp>
        <p:nvSpPr>
          <p:cNvPr id="55" name="Rectangle 54"/>
          <p:cNvSpPr/>
          <p:nvPr/>
        </p:nvSpPr>
        <p:spPr>
          <a:xfrm>
            <a:off x="6291263" y="3770313"/>
            <a:ext cx="2558199" cy="1222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fontAlgn="base">
              <a:spcBef>
                <a:spcPct val="0"/>
              </a:spcBef>
              <a:spcAft>
                <a:spcPct val="0"/>
              </a:spcAft>
              <a:defRPr sz="1400">
                <a:solidFill>
                  <a:schemeClr val="tx1"/>
                </a:solidFill>
                <a:latin typeface="Calibri" panose="020F0502020204030204" pitchFamily="34" charset="0"/>
              </a:defRPr>
            </a:lvl6pPr>
            <a:lvl7pPr marL="2971800" indent="-228600" defTabSz="712788" fontAlgn="base">
              <a:spcBef>
                <a:spcPct val="0"/>
              </a:spcBef>
              <a:spcAft>
                <a:spcPct val="0"/>
              </a:spcAft>
              <a:defRPr sz="1400">
                <a:solidFill>
                  <a:schemeClr val="tx1"/>
                </a:solidFill>
                <a:latin typeface="Calibri" panose="020F0502020204030204" pitchFamily="34" charset="0"/>
              </a:defRPr>
            </a:lvl7pPr>
            <a:lvl8pPr marL="3429000" indent="-228600" defTabSz="712788" fontAlgn="base">
              <a:spcBef>
                <a:spcPct val="0"/>
              </a:spcBef>
              <a:spcAft>
                <a:spcPct val="0"/>
              </a:spcAft>
              <a:defRPr sz="1400">
                <a:solidFill>
                  <a:schemeClr val="tx1"/>
                </a:solidFill>
                <a:latin typeface="Calibri" panose="020F0502020204030204" pitchFamily="34" charset="0"/>
              </a:defRPr>
            </a:lvl8pPr>
            <a:lvl9pPr marL="3886200" indent="-228600" defTabSz="712788" fontAlgn="base">
              <a:spcBef>
                <a:spcPct val="0"/>
              </a:spcBef>
              <a:spcAft>
                <a:spcPct val="0"/>
              </a:spcAft>
              <a:defRPr sz="1400">
                <a:solidFill>
                  <a:schemeClr val="tx1"/>
                </a:solidFill>
                <a:latin typeface="Calibri" panose="020F0502020204030204" pitchFamily="34" charset="0"/>
              </a:defRPr>
            </a:lvl9pPr>
          </a:lstStyle>
          <a:p>
            <a:r>
              <a:rPr lang="nl-NL" sz="1800" dirty="0">
                <a:solidFill>
                  <a:schemeClr val="bg1"/>
                </a:solidFill>
                <a:latin typeface="Segoe UI Light" panose="020B0502040204020203" pitchFamily="34" charset="0"/>
              </a:rPr>
              <a:t>Onderzoek extra middelen op Microsoft.com/</a:t>
            </a:r>
          </a:p>
          <a:p>
            <a:r>
              <a:rPr lang="nl-NL" sz="1800" dirty="0">
                <a:solidFill>
                  <a:schemeClr val="bg1"/>
                </a:solidFill>
                <a:latin typeface="Segoe UI Light" panose="020B0502040204020203" pitchFamily="34" charset="0"/>
              </a:rPr>
              <a:t>digitalskills</a:t>
            </a:r>
            <a:endParaRPr lang="nl-NL"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6" name="Rectangle 55"/>
          <p:cNvSpPr/>
          <p:nvPr/>
        </p:nvSpPr>
        <p:spPr>
          <a:xfrm flipH="1">
            <a:off x="6096000" y="1846263"/>
            <a:ext cx="46038" cy="3308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dirty="0"/>
          </a:p>
        </p:txBody>
      </p:sp>
      <p:sp>
        <p:nvSpPr>
          <p:cNvPr id="44055" name="TextBox 56"/>
          <p:cNvSpPr txBox="1">
            <a:spLocks noChangeArrowheads="1"/>
          </p:cNvSpPr>
          <p:nvPr/>
        </p:nvSpPr>
        <p:spPr bwMode="auto">
          <a:xfrm>
            <a:off x="563563" y="3770313"/>
            <a:ext cx="22066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1800" dirty="0">
                <a:solidFill>
                  <a:srgbClr val="FFFFFF"/>
                </a:solidFill>
                <a:latin typeface="Segoe UI Light" panose="020B0502040204020203" pitchFamily="34" charset="0"/>
              </a:rPr>
              <a:t>Gefeliciteerd! Het is je gelukt! Je vindt je eigen</a:t>
            </a:r>
            <a:r>
              <a:rPr lang="nl-NL"/>
              <a:t> </a:t>
            </a:r>
            <a:r>
              <a:rPr lang="nl-NL" altLang="nl-NL" sz="1800" dirty="0">
                <a:solidFill>
                  <a:srgbClr val="FFFFFF"/>
                </a:solidFill>
                <a:latin typeface="Segoe UI Light" panose="020B0502040204020203" pitchFamily="34" charset="0"/>
              </a:rPr>
              <a:t>certificaat</a:t>
            </a:r>
            <a:r>
              <a:rPr lang="nl-NL"/>
              <a:t> </a:t>
            </a:r>
            <a:r>
              <a:rPr lang="nl-NL" altLang="nl-NL" sz="1800" dirty="0">
                <a:solidFill>
                  <a:srgbClr val="FFFFFF"/>
                </a:solidFill>
                <a:latin typeface="Segoe UI Light" panose="020B0502040204020203" pitchFamily="34" charset="0"/>
              </a:rPr>
              <a:t>aan het einde van je tutorial.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8" descr="Een raket uit een stripverhaal vliegt over een kleurrijke regenboog" title="Een raket uit een stripverhaal vliegt over een kleurrijke regenboo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6"/>
          <p:cNvSpPr>
            <a:spLocks noChangeArrowheads="1"/>
          </p:cNvSpPr>
          <p:nvPr/>
        </p:nvSpPr>
        <p:spPr bwMode="auto">
          <a:xfrm>
            <a:off x="589643" y="2257335"/>
            <a:ext cx="36957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Aan de slag met programmeren!</a:t>
            </a:r>
          </a:p>
        </p:txBody>
      </p:sp>
      <p:sp>
        <p:nvSpPr>
          <p:cNvPr id="3" name="Title 2" hidden="1"/>
          <p:cNvSpPr>
            <a:spLocks noGrp="1"/>
          </p:cNvSpPr>
          <p:nvPr>
            <p:ph type="ctrTitle"/>
          </p:nvPr>
        </p:nvSpPr>
        <p:spPr/>
        <p:txBody>
          <a:bodyPr/>
          <a:lstStyle/>
          <a:p>
            <a:r>
              <a:rPr lang="nl-NL" dirty="0"/>
              <a:t>Zullen we het eens over programmeren hebben?</a:t>
            </a:r>
            <a:endParaRPr lang="en-US" dirty="0"/>
          </a:p>
        </p:txBody>
      </p:sp>
      <p:sp>
        <p:nvSpPr>
          <p:cNvPr id="4" name="Subtitle 3" hidden="1"/>
          <p:cNvSpPr>
            <a:spLocks noGrp="1"/>
          </p:cNvSpPr>
          <p:nvPr>
            <p:ph type="subTitle" idx="1"/>
          </p:nvPr>
        </p:nvSpPr>
        <p:spPr/>
        <p:txBody>
          <a:bodyPr/>
          <a:lstStyle/>
          <a:p>
            <a:endParaRPr lang="en-US"/>
          </a:p>
        </p:txBody>
      </p:sp>
      <p:sp>
        <p:nvSpPr>
          <p:cNvPr id="5124"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5B168C66-FB9E-4605-8B5D-ACA9ECD4A607}" type="slidenum">
              <a:rPr lang="en-US" altLang="nl-NL" smtClean="0"/>
              <a:pPr/>
              <a:t>2</a:t>
            </a:fld>
            <a:endParaRPr lang="en-US" altLang="nl-NL"/>
          </a:p>
        </p:txBody>
      </p:sp>
      <p:pic>
        <p:nvPicPr>
          <p:cNvPr id="512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1031875"/>
            <a:ext cx="5992813"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7" descr="Een groep tienerjongens en -meisjes kijken weg van een laptop die ze met elkaar delen en lachen naar de camera" title="Een groep tienerjongens en -meisjes kijken weg van een laptop die ze met elkaar delen en lachen naar de camer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11125"/>
            <a:ext cx="8864600" cy="553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75" y="-22225"/>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Rectangle 12"/>
          <p:cNvSpPr>
            <a:spLocks noChangeArrowheads="1"/>
          </p:cNvSpPr>
          <p:nvPr/>
        </p:nvSpPr>
        <p:spPr bwMode="auto">
          <a:xfrm>
            <a:off x="436563" y="2194836"/>
            <a:ext cx="516910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sz="3600" dirty="0">
                <a:solidFill>
                  <a:schemeClr val="bg1"/>
                </a:solidFill>
                <a:latin typeface="Segoe UI Light" panose="020B0502040204020203" pitchFamily="34" charset="0"/>
              </a:rPr>
              <a:t>Leuk dat je hebt meegedaan aan</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a:p>
            <a:pPr eaLnBrk="1" hangingPunct="1">
              <a:buSzPct val="100000"/>
            </a:pPr>
            <a:r>
              <a:rPr lang="nl-NL" sz="3600" dirty="0">
                <a:solidFill>
                  <a:schemeClr val="bg1"/>
                </a:solidFill>
                <a:latin typeface="Segoe UI Light" panose="020B0502040204020203" pitchFamily="34" charset="0"/>
              </a:rPr>
              <a:t>Minecraft </a:t>
            </a:r>
            <a:r>
              <a:rPr lang="nl-NL" altLang="nl-NL" sz="3600" dirty="0">
                <a:solidFill>
                  <a:srgbClr val="FFFFFF"/>
                </a:solidFill>
                <a:latin typeface="Segoe UI Light" panose="020B0502040204020203" pitchFamily="34" charset="0"/>
              </a:rPr>
              <a:t>Hour of Code</a:t>
            </a:r>
            <a:r>
              <a:rPr lang="nl-NL" altLang="nl-NL" sz="3600" baseline="30000" dirty="0">
                <a:solidFill>
                  <a:srgbClr val="FFFFFF"/>
                </a:solidFill>
                <a:latin typeface="Segoe UI Light" panose="020B0502040204020203" pitchFamily="34" charset="0"/>
              </a:rPr>
              <a:t>TM</a:t>
            </a:r>
            <a:endParaRPr lang="nl-NL" altLang="nl-NL" sz="3600" baseline="30000" dirty="0">
              <a:solidFill>
                <a:srgbClr val="FFFFFF"/>
              </a:solidFill>
              <a:latin typeface="Segoe UI Light" panose="020B0502040204020203" pitchFamily="34" charset="0"/>
              <a:ea typeface="Segoe Pro Light"/>
              <a:cs typeface="Segoe UI Light" panose="020B0502040204020203" pitchFamily="34" charset="0"/>
            </a:endParaRPr>
          </a:p>
        </p:txBody>
      </p:sp>
      <p:sp>
        <p:nvSpPr>
          <p:cNvPr id="3" name="Title 2" hidden="1"/>
          <p:cNvSpPr>
            <a:spLocks noGrp="1"/>
          </p:cNvSpPr>
          <p:nvPr>
            <p:ph type="ctrTitle"/>
          </p:nvPr>
        </p:nvSpPr>
        <p:spPr/>
        <p:txBody>
          <a:bodyPr/>
          <a:lstStyle/>
          <a:p>
            <a:r>
              <a:rPr lang="nl-NL" dirty="0"/>
              <a:t>Leuk dat je hebt meegedaan!</a:t>
            </a:r>
            <a:endParaRPr lang="en-US" dirty="0"/>
          </a:p>
        </p:txBody>
      </p:sp>
      <p:sp>
        <p:nvSpPr>
          <p:cNvPr id="4" name="Subtitle 3" hidden="1"/>
          <p:cNvSpPr>
            <a:spLocks noGrp="1"/>
          </p:cNvSpPr>
          <p:nvPr>
            <p:ph type="subTitle" idx="1"/>
          </p:nvPr>
        </p:nvSpPr>
        <p:spPr/>
        <p:txBody>
          <a:bodyPr/>
          <a:lstStyle/>
          <a:p>
            <a:endParaRPr lang="en-US"/>
          </a:p>
        </p:txBody>
      </p:sp>
      <p:sp>
        <p:nvSpPr>
          <p:cNvPr id="46086" name="Slide Number Placeholder 2"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B0FFC227-73C1-496D-B2F3-E0C7AAF21B2E}" type="slidenum">
              <a:rPr lang="en-US" altLang="nl-NL" smtClean="0"/>
              <a:pPr/>
              <a:t>20</a:t>
            </a:fld>
            <a:endParaRPr lang="en-US" altLang="nl-NL"/>
          </a:p>
        </p:txBody>
      </p:sp>
      <p:sp>
        <p:nvSpPr>
          <p:cNvPr id="9" name="Rectangle 8">
            <a:extLst>
              <a:ext uri="{FF2B5EF4-FFF2-40B4-BE49-F238E27FC236}">
                <a16:creationId xmlns:a16="http://schemas.microsoft.com/office/drawing/2014/main" id="{E5668A73-3411-4F58-B047-891D8562C2AF}"/>
              </a:ext>
            </a:extLst>
          </p:cNvPr>
          <p:cNvSpPr/>
          <p:nvPr/>
        </p:nvSpPr>
        <p:spPr>
          <a:xfrm>
            <a:off x="369163" y="4347123"/>
            <a:ext cx="4572000" cy="1015663"/>
          </a:xfrm>
          <a:prstGeom prst="rect">
            <a:avLst/>
          </a:prstGeom>
        </p:spPr>
        <p:txBody>
          <a:bodyPr>
            <a:spAutoFit/>
          </a:bodyPr>
          <a:lstStyle/>
          <a:p>
            <a:pPr lvl="0">
              <a:defRPr/>
            </a:pPr>
            <a:endParaRPr lang="nl-NL"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nl-NL" sz="1200" dirty="0">
                <a:solidFill>
                  <a:schemeClr val="bg1"/>
                </a:solidFill>
              </a:rPr>
              <a:t>© Code.org, 2017. Code.org®, het CODE-logo en Hour of Code® zijn handelsmerken van Code.org</a:t>
            </a:r>
            <a:endParaRPr lang="nl-NL"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nl-NL" sz="1200" dirty="0">
                <a:solidFill>
                  <a:schemeClr val="bg1"/>
                </a:solidFill>
              </a:rPr>
              <a:t>Mojang © 2017. "Minecraft" is een handelsmerk van Mojang AB</a:t>
            </a:r>
          </a:p>
          <a:p>
            <a:pPr lvl="0">
              <a:defRPr/>
            </a:pPr>
            <a:r>
              <a:rPr lang="nl-NL" sz="1200" dirty="0">
                <a:solidFill>
                  <a:schemeClr val="bg1"/>
                </a:solidFill>
              </a:rPr>
              <a:t>© 2017 Microsoft Corporation. Alle rechten voorbehouden.</a:t>
            </a:r>
          </a:p>
        </p:txBody>
      </p:sp>
      <p:pic>
        <p:nvPicPr>
          <p:cNvPr id="10" name="Picture 9" descr="Microsoft" title="Microsoft">
            <a:extLst>
              <a:ext uri="{FF2B5EF4-FFF2-40B4-BE49-F238E27FC236}">
                <a16:creationId xmlns:a16="http://schemas.microsoft.com/office/drawing/2014/main" id="{E8FA17CC-CE4E-49F2-8CC3-8CEF79AA6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Hour of Code 2015 - WORLDWIDE.mp4" descr="Hour of Code™-video van Code.org" title="Hour of Code™-video van Code.org">
            <a:hlinkClick r:id="" action="ppaction://media"/>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875" y="254000"/>
            <a:ext cx="86360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hidden="1"/>
          <p:cNvSpPr>
            <a:spLocks noGrp="1"/>
          </p:cNvSpPr>
          <p:nvPr>
            <p:ph type="ctrTitle"/>
          </p:nvPr>
        </p:nvSpPr>
        <p:spPr/>
        <p:txBody>
          <a:bodyPr/>
          <a:lstStyle/>
          <a:p>
            <a:r>
              <a:rPr lang="en-US" dirty="0"/>
              <a:t>Hour of Code™-video van Code.org</a:t>
            </a:r>
          </a:p>
        </p:txBody>
      </p:sp>
      <p:sp>
        <p:nvSpPr>
          <p:cNvPr id="13" name="Subtitle 12" hidden="1"/>
          <p:cNvSpPr>
            <a:spLocks noGrp="1"/>
          </p:cNvSpPr>
          <p:nvPr>
            <p:ph type="subTitle" idx="1"/>
          </p:nvPr>
        </p:nvSpPr>
        <p:spPr/>
        <p:txBody>
          <a:bodyPr/>
          <a:lstStyle/>
          <a:p>
            <a:endParaRPr lang="en-US"/>
          </a:p>
        </p:txBody>
      </p:sp>
      <p:sp>
        <p:nvSpPr>
          <p:cNvPr id="7170" name="Slide Number Placeholder 8"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FE0DCFE6-6BA6-4B4C-95ED-E2579DCCFDBA}" type="slidenum">
              <a:rPr lang="en-US" altLang="nl-NL" smtClean="0"/>
              <a:pPr/>
              <a:t>3</a:t>
            </a:fld>
            <a:endParaRPr lang="en-US" altLang="nl-NL"/>
          </a:p>
        </p:txBody>
      </p:sp>
      <p:pic>
        <p:nvPicPr>
          <p:cNvPr id="6" name="Hour of Code 2015 - WORLDWIDE.mp4" descr="Hour of Code video by Code.org" title="Hour of Code video by Code.or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3999" y="238125"/>
            <a:ext cx="8620125" cy="51911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14"/>
          <p:cNvSpPr>
            <a:spLocks noChangeArrowheads="1"/>
          </p:cNvSpPr>
          <p:nvPr/>
        </p:nvSpPr>
        <p:spPr bwMode="auto">
          <a:xfrm>
            <a:off x="5021263" y="1149350"/>
            <a:ext cx="36576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000000"/>
                </a:solidFill>
                <a:latin typeface="Segoe UI Light" panose="020B0502040204020203" pitchFamily="34" charset="0"/>
              </a:rPr>
              <a:t>Wat is programmeren?</a:t>
            </a:r>
          </a:p>
          <a:p>
            <a:pPr eaLnBrk="1" hangingPunct="1">
              <a:buSzPct val="100000"/>
            </a:pPr>
            <a:endParaRPr lang="nl-NL" altLang="nl-NL" sz="3600" dirty="0">
              <a:solidFill>
                <a:srgbClr val="000000"/>
              </a:solidFill>
              <a:latin typeface="Segoe UI Light" panose="020B0502040204020203" pitchFamily="34" charset="0"/>
              <a:ea typeface="Segoe Pro Light"/>
              <a:cs typeface="Segoe UI Light" panose="020B0502040204020203" pitchFamily="34" charset="0"/>
            </a:endParaRPr>
          </a:p>
          <a:p>
            <a:pPr eaLnBrk="1" hangingPunct="1">
              <a:buSzPct val="100000"/>
            </a:pPr>
            <a:r>
              <a:rPr lang="nl-NL" altLang="nl-NL" sz="3600" dirty="0">
                <a:solidFill>
                  <a:srgbClr val="000000"/>
                </a:solidFill>
                <a:latin typeface="Segoe UI Light" panose="020B0502040204020203" pitchFamily="34" charset="0"/>
              </a:rPr>
              <a:t>Waar</a:t>
            </a:r>
            <a:r>
              <a:rPr lang="nl-NL" dirty="0"/>
              <a:t> </a:t>
            </a:r>
            <a:r>
              <a:rPr lang="nl-NL" altLang="nl-NL" sz="3600" dirty="0">
                <a:solidFill>
                  <a:srgbClr val="000000"/>
                </a:solidFill>
                <a:latin typeface="Segoe UI Light" panose="020B0502040204020203" pitchFamily="34" charset="0"/>
              </a:rPr>
              <a:t>denken</a:t>
            </a:r>
            <a:r>
              <a:rPr lang="nl-NL" dirty="0"/>
              <a:t> </a:t>
            </a:r>
            <a:r>
              <a:rPr lang="nl-NL" altLang="nl-NL" sz="3600" dirty="0">
                <a:solidFill>
                  <a:srgbClr val="000000"/>
                </a:solidFill>
                <a:latin typeface="Segoe UI Light" panose="020B0502040204020203" pitchFamily="34" charset="0"/>
              </a:rPr>
              <a:t>jullie</a:t>
            </a:r>
            <a:r>
              <a:rPr lang="nl-NL" dirty="0"/>
              <a:t> </a:t>
            </a:r>
            <a:r>
              <a:rPr lang="nl-NL" altLang="nl-NL" sz="3600" dirty="0">
                <a:solidFill>
                  <a:srgbClr val="000000"/>
                </a:solidFill>
                <a:latin typeface="Segoe UI Light" panose="020B0502040204020203" pitchFamily="34" charset="0"/>
              </a:rPr>
              <a:t>aan</a:t>
            </a:r>
            <a:r>
              <a:rPr lang="nl-NL" dirty="0"/>
              <a:t> </a:t>
            </a:r>
            <a:r>
              <a:rPr lang="nl-NL" altLang="nl-NL" sz="3600" dirty="0">
                <a:solidFill>
                  <a:srgbClr val="000000"/>
                </a:solidFill>
                <a:latin typeface="Segoe UI Light" panose="020B0502040204020203" pitchFamily="34" charset="0"/>
              </a:rPr>
              <a:t>bij</a:t>
            </a:r>
            <a:r>
              <a:rPr lang="nl-NL" altLang="nl-NL" dirty="0">
                <a:solidFill>
                  <a:srgbClr val="000000"/>
                </a:solidFill>
                <a:latin typeface="Segoe UI Light" panose="020B0502040204020203" pitchFamily="34" charset="0"/>
              </a:rPr>
              <a:t> </a:t>
            </a:r>
            <a:r>
              <a:rPr lang="nl-NL" altLang="nl-NL" sz="3600" dirty="0">
                <a:solidFill>
                  <a:srgbClr val="000000"/>
                </a:solidFill>
                <a:latin typeface="Segoe UI Light" panose="020B0502040204020203" pitchFamily="34" charset="0"/>
              </a:rPr>
              <a:t>'code' en 'programmeren'?</a:t>
            </a:r>
          </a:p>
        </p:txBody>
      </p:sp>
      <p:sp>
        <p:nvSpPr>
          <p:cNvPr id="9220" name="Rectangle 6"/>
          <p:cNvSpPr>
            <a:spLocks noChangeArrowheads="1"/>
          </p:cNvSpPr>
          <p:nvPr/>
        </p:nvSpPr>
        <p:spPr bwMode="auto">
          <a:xfrm>
            <a:off x="223838" y="2868613"/>
            <a:ext cx="4348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Vraag</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922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092325"/>
            <a:ext cx="6858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Wat weet je over "programmeren?"</a:t>
            </a:r>
            <a:endParaRPr lang="en-US" dirty="0"/>
          </a:p>
        </p:txBody>
      </p:sp>
      <p:sp>
        <p:nvSpPr>
          <p:cNvPr id="4" name="Subtitle 3" hidden="1"/>
          <p:cNvSpPr>
            <a:spLocks noGrp="1"/>
          </p:cNvSpPr>
          <p:nvPr>
            <p:ph type="subTitle" idx="1"/>
          </p:nvPr>
        </p:nvSpPr>
        <p:spPr/>
        <p:txBody>
          <a:bodyPr/>
          <a:lstStyle/>
          <a:p>
            <a:endParaRPr lang="en-US"/>
          </a:p>
        </p:txBody>
      </p:sp>
      <p:sp>
        <p:nvSpPr>
          <p:cNvPr id="9222" name="Slide Number Placeholder 10"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0607E5F5-1EBE-4ED5-8046-5FFE23AD81FA}" type="slidenum">
              <a:rPr lang="en-US" altLang="nl-NL" smtClean="0"/>
              <a:pPr/>
              <a:t>4</a:t>
            </a:fld>
            <a:endParaRPr lang="en-US" altLang="nl-N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75" y="-454"/>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US" dirty="0" err="1"/>
              <a:t>Programmeren</a:t>
            </a:r>
            <a:r>
              <a:rPr lang="en-US" dirty="0"/>
              <a:t> is…</a:t>
            </a:r>
          </a:p>
        </p:txBody>
      </p:sp>
      <p:sp>
        <p:nvSpPr>
          <p:cNvPr id="4" name="Subtitle 3" hidden="1"/>
          <p:cNvSpPr>
            <a:spLocks noGrp="1"/>
          </p:cNvSpPr>
          <p:nvPr>
            <p:ph type="subTitle" idx="1"/>
          </p:nvPr>
        </p:nvSpPr>
        <p:spPr/>
        <p:txBody>
          <a:bodyPr/>
          <a:lstStyle/>
          <a:p>
            <a:endParaRPr lang="en-US"/>
          </a:p>
        </p:txBody>
      </p:sp>
      <p:sp>
        <p:nvSpPr>
          <p:cNvPr id="11267"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63E5BAA6-D0C1-492C-8A5A-774BB9CF83BA}" type="slidenum">
              <a:rPr lang="en-US" altLang="nl-NL" smtClean="0"/>
              <a:pPr/>
              <a:t>5</a:t>
            </a:fld>
            <a:endParaRPr lang="en-US" altLang="nl-NL"/>
          </a:p>
        </p:txBody>
      </p:sp>
      <p:sp>
        <p:nvSpPr>
          <p:cNvPr id="11268" name="Rectangle 6"/>
          <p:cNvSpPr>
            <a:spLocks noChangeArrowheads="1"/>
          </p:cNvSpPr>
          <p:nvPr/>
        </p:nvSpPr>
        <p:spPr bwMode="auto">
          <a:xfrm>
            <a:off x="571500" y="1334151"/>
            <a:ext cx="369570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Voor het maken van apps </a:t>
            </a:r>
            <a:br/>
            <a:r>
              <a:rPr lang="nl-NL" altLang="nl-NL" sz="3600" dirty="0">
                <a:solidFill>
                  <a:srgbClr val="FFFFFF"/>
                </a:solidFill>
                <a:latin typeface="Segoe UI Light" panose="020B0502040204020203" pitchFamily="34" charset="0"/>
              </a:rPr>
              <a:t>en websites </a:t>
            </a:r>
            <a:br/>
            <a:r>
              <a:rPr lang="nl-NL" altLang="nl-NL" sz="3600" dirty="0">
                <a:solidFill>
                  <a:srgbClr val="FFFFFF"/>
                </a:solidFill>
                <a:latin typeface="Segoe UI Light" panose="020B0502040204020203" pitchFamily="34" charset="0"/>
              </a:rPr>
              <a:t>moeten we programmeren.</a:t>
            </a:r>
          </a:p>
        </p:txBody>
      </p:sp>
      <p:pic>
        <p:nvPicPr>
          <p:cNvPr id="11269" name="Picture 2" descr="Een jongen uit een stripverhaal doet glimlachend zijn ogen dicht en denkt aan alle dingen in zijn leven die door programmeren beïnvloed worden. Een robot, een paarse olifant, een mobiele telefoon en een gitaar zijn zo maar wat willekeurige, grappige plaatjes die uit het hoofd van de jongen verschijnen." title="Een jongen uit een stripverhaal doet glimlachend zijn ogen dicht en denkt aan alle dingen in zijn leven die door programmeren beïnvloed worden. Een robot, een paarse olifant, een mobiele telefoon en een gitaar zijn zo maar wat willekeurige, grappige plaatjes die uit het hoofd van de jongen verschijn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254000"/>
            <a:ext cx="4281487"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9" descr="Een jongen zegt &quot;Hallo!&quot; tegen een tablet en een mobiel apparaat, maar beide apparaten reageren met &quot;?&quot; - Ze begrijpen de jongen niet, omdat hij hun taal niet spreekt." title="Een jongen zegt &quot;Hallo!&quot; tegen een tablet en een mobiel apparaat, maar beide apparaten reageren met &quot;?&quot; - Ze begrijpen de jongen niet, omdat hij hun taal niet spreek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11113"/>
            <a:ext cx="9117013" cy="571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Je kunt communiceren met computers</a:t>
            </a:r>
            <a:endParaRPr lang="en-US" dirty="0"/>
          </a:p>
        </p:txBody>
      </p:sp>
      <p:sp>
        <p:nvSpPr>
          <p:cNvPr id="4" name="Subtitle 3" hidden="1"/>
          <p:cNvSpPr>
            <a:spLocks noGrp="1"/>
          </p:cNvSpPr>
          <p:nvPr>
            <p:ph type="subTitle" idx="1"/>
          </p:nvPr>
        </p:nvSpPr>
        <p:spPr/>
        <p:txBody>
          <a:bodyPr/>
          <a:lstStyle/>
          <a:p>
            <a:endParaRPr lang="en-US"/>
          </a:p>
        </p:txBody>
      </p:sp>
      <p:sp>
        <p:nvSpPr>
          <p:cNvPr id="13315"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753B33FB-B333-41B5-B491-F3B8DAD7FAF2}" type="slidenum">
              <a:rPr lang="en-US" altLang="nl-NL" smtClean="0"/>
              <a:pPr/>
              <a:t>6</a:t>
            </a:fld>
            <a:endParaRPr lang="en-US" altLang="nl-NL"/>
          </a:p>
        </p:txBody>
      </p:sp>
      <p:pic>
        <p:nvPicPr>
          <p:cNvPr id="133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175" y="1681163"/>
            <a:ext cx="2370138" cy="366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3318" name="TextBox 8"/>
          <p:cNvSpPr txBox="1">
            <a:spLocks noChangeArrowheads="1"/>
          </p:cNvSpPr>
          <p:nvPr/>
        </p:nvSpPr>
        <p:spPr bwMode="auto">
          <a:xfrm>
            <a:off x="2460625" y="682625"/>
            <a:ext cx="150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200" dirty="0">
                <a:solidFill>
                  <a:srgbClr val="000000"/>
                </a:solidFill>
                <a:latin typeface="Segoe UI Light" panose="020B0502040204020203" pitchFamily="34" charset="0"/>
              </a:rPr>
              <a:t>Hallo!</a:t>
            </a:r>
          </a:p>
        </p:txBody>
      </p:sp>
      <p:grpSp>
        <p:nvGrpSpPr>
          <p:cNvPr id="13319" name="Group 30"/>
          <p:cNvGrpSpPr>
            <a:grpSpLocks/>
          </p:cNvGrpSpPr>
          <p:nvPr/>
        </p:nvGrpSpPr>
        <p:grpSpPr bwMode="auto">
          <a:xfrm>
            <a:off x="4703405" y="1365250"/>
            <a:ext cx="2007316" cy="904875"/>
            <a:chOff x="5624155" y="539750"/>
            <a:chExt cx="2007316"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3324" name="TextBox 19"/>
            <p:cNvSpPr txBox="1">
              <a:spLocks noChangeArrowheads="1"/>
            </p:cNvSpPr>
            <p:nvPr/>
          </p:nvSpPr>
          <p:spPr bwMode="auto">
            <a:xfrm>
              <a:off x="5624155" y="682625"/>
              <a:ext cx="20073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200" dirty="0">
                  <a:solidFill>
                    <a:srgbClr val="000000"/>
                  </a:solidFill>
                  <a:latin typeface="Segoe UI Light" panose="020B0502040204020203" pitchFamily="34" charset="0"/>
                </a:rPr>
                <a:t>?</a:t>
              </a:r>
            </a:p>
          </p:txBody>
        </p:sp>
      </p:grpSp>
      <p:grpSp>
        <p:nvGrpSpPr>
          <p:cNvPr id="13320" name="Group 27"/>
          <p:cNvGrpSpPr>
            <a:grpSpLocks/>
          </p:cNvGrpSpPr>
          <p:nvPr/>
        </p:nvGrpSpPr>
        <p:grpSpPr bwMode="auto">
          <a:xfrm>
            <a:off x="5005388" y="2965450"/>
            <a:ext cx="3440112" cy="1738313"/>
            <a:chOff x="5036497" y="3474096"/>
            <a:chExt cx="3440753" cy="1737095"/>
          </a:xfrm>
        </p:grpSpPr>
        <p:pic>
          <p:nvPicPr>
            <p:cNvPr id="13321"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1456" y="3474096"/>
              <a:ext cx="2745794" cy="1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6" descr="Een meisje praat in codetaal tegen een tablet en een mobiel apparaat. De apparaten begrijpen haar, omdat het meisje hun taal spreekt: code." title="Een meisje praat in codetaal tegen een tablet en een mobiel apparaat. De apparaten begrijpen haar, omdat het meisje hun taal spreekt: cod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nl-NL" dirty="0"/>
              <a:t>Computers begrijpen de taal van code</a:t>
            </a:r>
            <a:endParaRPr lang="en-US" dirty="0"/>
          </a:p>
        </p:txBody>
      </p:sp>
      <p:sp>
        <p:nvSpPr>
          <p:cNvPr id="4" name="Subtitle 3" hidden="1"/>
          <p:cNvSpPr>
            <a:spLocks noGrp="1"/>
          </p:cNvSpPr>
          <p:nvPr>
            <p:ph type="subTitle" idx="1"/>
          </p:nvPr>
        </p:nvSpPr>
        <p:spPr/>
        <p:txBody>
          <a:bodyPr/>
          <a:lstStyle/>
          <a:p>
            <a:endParaRPr lang="en-US"/>
          </a:p>
        </p:txBody>
      </p:sp>
      <p:sp>
        <p:nvSpPr>
          <p:cNvPr id="15363"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F18A42E0-723B-4483-85E1-EDF52868EBBC}" type="slidenum">
              <a:rPr lang="en-US" altLang="nl-NL" smtClean="0"/>
              <a:pPr/>
              <a:t>7</a:t>
            </a:fld>
            <a:endParaRPr lang="en-US" altLang="nl-NL"/>
          </a:p>
        </p:txBody>
      </p:sp>
      <p:pic>
        <p:nvPicPr>
          <p:cNvPr id="15364"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775" y="1952625"/>
            <a:ext cx="2951163"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5366" name="TextBox 16"/>
          <p:cNvSpPr txBox="1">
            <a:spLocks noChangeArrowheads="1"/>
          </p:cNvSpPr>
          <p:nvPr/>
        </p:nvSpPr>
        <p:spPr bwMode="auto">
          <a:xfrm>
            <a:off x="2492375" y="682625"/>
            <a:ext cx="150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200" dirty="0">
                <a:solidFill>
                  <a:srgbClr val="000000"/>
                </a:solidFill>
                <a:latin typeface="Segoe UI Light" panose="020B0502040204020203" pitchFamily="34" charset="0"/>
              </a:rPr>
              <a:t>&lt;/&gt; {}</a:t>
            </a:r>
          </a:p>
        </p:txBody>
      </p:sp>
      <p:grpSp>
        <p:nvGrpSpPr>
          <p:cNvPr id="15367" name="Group 1"/>
          <p:cNvGrpSpPr>
            <a:grpSpLocks/>
          </p:cNvGrpSpPr>
          <p:nvPr/>
        </p:nvGrpSpPr>
        <p:grpSpPr bwMode="auto">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713203" eaLnBrk="1" fontAlgn="auto" hangingPunct="1">
                <a:spcBef>
                  <a:spcPts val="0"/>
                </a:spcBef>
                <a:spcAft>
                  <a:spcPts val="0"/>
                </a:spcAft>
                <a:defRPr/>
              </a:pPr>
              <a:endParaRPr lang="en-US" sz="1404"/>
            </a:p>
          </p:txBody>
        </p:sp>
        <p:sp>
          <p:nvSpPr>
            <p:cNvPr id="15372" name="TextBox 18"/>
            <p:cNvSpPr txBox="1">
              <a:spLocks noChangeArrowheads="1"/>
            </p:cNvSpPr>
            <p:nvPr/>
          </p:nvSpPr>
          <p:spPr bwMode="auto">
            <a:xfrm>
              <a:off x="4937124" y="1460500"/>
              <a:ext cx="150812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200" dirty="0">
                  <a:solidFill>
                    <a:srgbClr val="000000"/>
                  </a:solidFill>
                  <a:latin typeface="Segoe UI Light" panose="020B0502040204020203" pitchFamily="34" charset="0"/>
                </a:rPr>
                <a:t>:)</a:t>
              </a:r>
            </a:p>
          </p:txBody>
        </p:sp>
      </p:grpSp>
      <p:grpSp>
        <p:nvGrpSpPr>
          <p:cNvPr id="15368" name="Group 23"/>
          <p:cNvGrpSpPr>
            <a:grpSpLocks/>
          </p:cNvGrpSpPr>
          <p:nvPr/>
        </p:nvGrpSpPr>
        <p:grpSpPr bwMode="auto">
          <a:xfrm>
            <a:off x="5005388" y="2965450"/>
            <a:ext cx="3440112" cy="1738313"/>
            <a:chOff x="5036497" y="3474096"/>
            <a:chExt cx="3440753" cy="1737095"/>
          </a:xfrm>
        </p:grpSpPr>
        <p:pic>
          <p:nvPicPr>
            <p:cNvPr id="15369" name="Picture 24" descr="LEX_landscape_art_Girl-0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31456" y="3474096"/>
              <a:ext cx="2745794" cy="152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LEX_landscape_art-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6"/>
          <p:cNvSpPr>
            <a:spLocks noChangeArrowheads="1"/>
          </p:cNvSpPr>
          <p:nvPr/>
        </p:nvSpPr>
        <p:spPr bwMode="auto">
          <a:xfrm>
            <a:off x="647700" y="2540000"/>
            <a:ext cx="36957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eaLnBrk="1" hangingPunct="1">
              <a:buSzPct val="100000"/>
            </a:pPr>
            <a:r>
              <a:rPr lang="nl-NL" altLang="nl-NL" sz="3600" dirty="0">
                <a:solidFill>
                  <a:srgbClr val="FFFFFF"/>
                </a:solidFill>
                <a:latin typeface="Segoe UI Light" panose="020B0502040204020203" pitchFamily="34" charset="0"/>
              </a:rPr>
              <a:t>Programmeren</a:t>
            </a:r>
            <a:r>
              <a:rPr lang="nl-NL"/>
              <a:t> </a:t>
            </a:r>
            <a:r>
              <a:rPr lang="nl-NL" altLang="nl-NL" sz="3600" dirty="0">
                <a:solidFill>
                  <a:srgbClr val="FFFFFF"/>
                </a:solidFill>
                <a:latin typeface="Segoe UI Light" panose="020B0502040204020203" pitchFamily="34" charset="0"/>
              </a:rPr>
              <a:t>gaat over…</a:t>
            </a:r>
          </a:p>
        </p:txBody>
      </p:sp>
      <p:sp>
        <p:nvSpPr>
          <p:cNvPr id="3" name="Title 2" hidden="1"/>
          <p:cNvSpPr>
            <a:spLocks noGrp="1"/>
          </p:cNvSpPr>
          <p:nvPr>
            <p:ph type="ctrTitle"/>
          </p:nvPr>
        </p:nvSpPr>
        <p:spPr/>
        <p:txBody>
          <a:bodyPr/>
          <a:lstStyle/>
          <a:p>
            <a:r>
              <a:rPr lang="en-US"/>
              <a:t>Wat is programmeren?</a:t>
            </a:r>
          </a:p>
        </p:txBody>
      </p:sp>
      <p:sp>
        <p:nvSpPr>
          <p:cNvPr id="4" name="Subtitle 3" hidden="1"/>
          <p:cNvSpPr>
            <a:spLocks noGrp="1"/>
          </p:cNvSpPr>
          <p:nvPr>
            <p:ph type="subTitle" idx="1"/>
          </p:nvPr>
        </p:nvSpPr>
        <p:spPr/>
        <p:txBody>
          <a:bodyPr/>
          <a:lstStyle/>
          <a:p>
            <a:endParaRPr lang="en-US"/>
          </a:p>
        </p:txBody>
      </p:sp>
      <p:sp>
        <p:nvSpPr>
          <p:cNvPr id="17412" name="Slide Number Placeholder 1"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88B900F4-DFC9-41CD-8E74-335CA144029F}" type="slidenum">
              <a:rPr lang="en-US" altLang="nl-NL" smtClean="0"/>
              <a:pPr/>
              <a:t>8</a:t>
            </a:fld>
            <a:endParaRPr lang="en-US" altLang="nl-NL"/>
          </a:p>
        </p:txBody>
      </p:sp>
      <p:pic>
        <p:nvPicPr>
          <p:cNvPr id="17413" name="Picture 7" descr="Een robot en een schildpad staan op een blok" title="Een robot en een schildpad staan op een blok"/>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45050" y="828675"/>
            <a:ext cx="312102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1701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16"/>
          <p:cNvSpPr>
            <a:spLocks noChangeArrowheads="1"/>
          </p:cNvSpPr>
          <p:nvPr/>
        </p:nvSpPr>
        <p:spPr bwMode="auto">
          <a:xfrm>
            <a:off x="223838" y="2884488"/>
            <a:ext cx="4343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pPr algn="ctr" eaLnBrk="1" hangingPunct="1">
              <a:buSzPct val="100000"/>
            </a:pPr>
            <a:r>
              <a:rPr lang="nl-NL" altLang="nl-NL" sz="3600" dirty="0">
                <a:solidFill>
                  <a:srgbClr val="FFFFFF"/>
                </a:solidFill>
                <a:latin typeface="Segoe UI Light" panose="020B0502040204020203" pitchFamily="34" charset="0"/>
              </a:rPr>
              <a:t>Problemen</a:t>
            </a:r>
            <a:r>
              <a:rPr lang="nl-NL"/>
              <a:t> </a:t>
            </a:r>
          </a:p>
          <a:p>
            <a:pPr algn="ctr" eaLnBrk="1" hangingPunct="1">
              <a:buSzPct val="100000"/>
            </a:pPr>
            <a:r>
              <a:rPr lang="nl-NL" altLang="nl-NL" sz="3600" dirty="0">
                <a:solidFill>
                  <a:srgbClr val="FFFFFF"/>
                </a:solidFill>
                <a:latin typeface="Segoe UI Light" panose="020B0502040204020203" pitchFamily="34" charset="0"/>
              </a:rPr>
              <a:t>oplossen</a:t>
            </a:r>
            <a:endParaRPr lang="nl-NL" altLang="nl-NL" sz="3600" dirty="0">
              <a:solidFill>
                <a:srgbClr val="FFFFFF"/>
              </a:solidFill>
              <a:latin typeface="Segoe UI Light" panose="020B0502040204020203" pitchFamily="34" charset="0"/>
              <a:ea typeface="Segoe Pro Light"/>
              <a:cs typeface="Segoe UI Light" panose="020B0502040204020203" pitchFamily="34" charset="0"/>
            </a:endParaRPr>
          </a:p>
        </p:txBody>
      </p:sp>
      <p:pic>
        <p:nvPicPr>
          <p:cNvPr id="1946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203835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hidden="1"/>
          <p:cNvSpPr>
            <a:spLocks noGrp="1"/>
          </p:cNvSpPr>
          <p:nvPr>
            <p:ph type="ctrTitle"/>
          </p:nvPr>
        </p:nvSpPr>
        <p:spPr/>
        <p:txBody>
          <a:bodyPr/>
          <a:lstStyle/>
          <a:p>
            <a:r>
              <a:rPr lang="en-US" dirty="0" err="1"/>
              <a:t>Problemen</a:t>
            </a:r>
            <a:r>
              <a:rPr lang="en-US" dirty="0"/>
              <a:t> </a:t>
            </a:r>
            <a:r>
              <a:rPr lang="en-US" dirty="0" err="1"/>
              <a:t>oplossen</a:t>
            </a:r>
            <a:endParaRPr lang="en-US" dirty="0"/>
          </a:p>
        </p:txBody>
      </p:sp>
      <p:sp>
        <p:nvSpPr>
          <p:cNvPr id="4" name="Subtitle 3" hidden="1"/>
          <p:cNvSpPr>
            <a:spLocks noGrp="1"/>
          </p:cNvSpPr>
          <p:nvPr>
            <p:ph type="subTitle" idx="1"/>
          </p:nvPr>
        </p:nvSpPr>
        <p:spPr/>
        <p:txBody>
          <a:bodyPr/>
          <a:lstStyle/>
          <a:p>
            <a:endParaRPr lang="en-US"/>
          </a:p>
        </p:txBody>
      </p:sp>
      <p:sp>
        <p:nvSpPr>
          <p:cNvPr id="19461" name="Slide Number Placeholder 3" hidden="1"/>
          <p:cNvSpPr>
            <a:spLocks noGrp="1"/>
          </p:cNvSpPr>
          <p:nvPr>
            <p:ph type="sldNum" sz="quarter" idx="12"/>
          </p:nvPr>
        </p:nvSpPr>
        <p:spPr/>
        <p:txBody>
          <a:bodyPr/>
          <a:lstStyle>
            <a:lvl1pPr>
              <a:defRPr sz="1400">
                <a:solidFill>
                  <a:schemeClr val="tx1"/>
                </a:solidFill>
                <a:latin typeface="Calibri" panose="020F0502020204030204" pitchFamily="34" charset="0"/>
              </a:defRPr>
            </a:lvl1pPr>
            <a:lvl2pPr marL="742950" indent="-285750">
              <a:defRPr sz="1400">
                <a:solidFill>
                  <a:schemeClr val="tx1"/>
                </a:solidFill>
                <a:latin typeface="Calibri" panose="020F0502020204030204" pitchFamily="34" charset="0"/>
              </a:defRPr>
            </a:lvl2pPr>
            <a:lvl3pPr marL="1143000" indent="-228600">
              <a:defRPr sz="1400">
                <a:solidFill>
                  <a:schemeClr val="tx1"/>
                </a:solidFill>
                <a:latin typeface="Calibri" panose="020F0502020204030204" pitchFamily="34" charset="0"/>
              </a:defRPr>
            </a:lvl3pPr>
            <a:lvl4pPr marL="1600200" indent="-228600">
              <a:defRPr sz="1400">
                <a:solidFill>
                  <a:schemeClr val="tx1"/>
                </a:solidFill>
                <a:latin typeface="Calibri" panose="020F0502020204030204" pitchFamily="34" charset="0"/>
              </a:defRPr>
            </a:lvl4pPr>
            <a:lvl5pPr marL="2057400" indent="-228600">
              <a:defRPr sz="1400">
                <a:solidFill>
                  <a:schemeClr val="tx1"/>
                </a:solidFill>
                <a:latin typeface="Calibri" panose="020F0502020204030204" pitchFamily="34" charset="0"/>
              </a:defRPr>
            </a:lvl5pPr>
            <a:lvl6pPr marL="2514600" indent="-228600" defTabSz="712788" eaLnBrk="0" fontAlgn="base" hangingPunct="0">
              <a:spcBef>
                <a:spcPct val="0"/>
              </a:spcBef>
              <a:spcAft>
                <a:spcPct val="0"/>
              </a:spcAft>
              <a:defRPr sz="1400">
                <a:solidFill>
                  <a:schemeClr val="tx1"/>
                </a:solidFill>
                <a:latin typeface="Calibri" panose="020F0502020204030204" pitchFamily="34" charset="0"/>
              </a:defRPr>
            </a:lvl6pPr>
            <a:lvl7pPr marL="2971800" indent="-228600" defTabSz="712788" eaLnBrk="0" fontAlgn="base" hangingPunct="0">
              <a:spcBef>
                <a:spcPct val="0"/>
              </a:spcBef>
              <a:spcAft>
                <a:spcPct val="0"/>
              </a:spcAft>
              <a:defRPr sz="1400">
                <a:solidFill>
                  <a:schemeClr val="tx1"/>
                </a:solidFill>
                <a:latin typeface="Calibri" panose="020F0502020204030204" pitchFamily="34" charset="0"/>
              </a:defRPr>
            </a:lvl7pPr>
            <a:lvl8pPr marL="3429000" indent="-228600" defTabSz="712788" eaLnBrk="0" fontAlgn="base" hangingPunct="0">
              <a:spcBef>
                <a:spcPct val="0"/>
              </a:spcBef>
              <a:spcAft>
                <a:spcPct val="0"/>
              </a:spcAft>
              <a:defRPr sz="1400">
                <a:solidFill>
                  <a:schemeClr val="tx1"/>
                </a:solidFill>
                <a:latin typeface="Calibri" panose="020F0502020204030204" pitchFamily="34" charset="0"/>
              </a:defRPr>
            </a:lvl8pPr>
            <a:lvl9pPr marL="3886200" indent="-228600" defTabSz="712788" eaLnBrk="0" fontAlgn="base" hangingPunct="0">
              <a:spcBef>
                <a:spcPct val="0"/>
              </a:spcBef>
              <a:spcAft>
                <a:spcPct val="0"/>
              </a:spcAft>
              <a:defRPr sz="1400">
                <a:solidFill>
                  <a:schemeClr val="tx1"/>
                </a:solidFill>
                <a:latin typeface="Calibri" panose="020F0502020204030204" pitchFamily="34" charset="0"/>
              </a:defRPr>
            </a:lvl9pPr>
          </a:lstStyle>
          <a:p>
            <a:fld id="{292245EE-4608-41CA-9A43-6B265C96DCD7}" type="slidenum">
              <a:rPr lang="en-US" altLang="nl-NL" smtClean="0"/>
              <a:pPr/>
              <a:t>9</a:t>
            </a:fld>
            <a:endParaRPr lang="en-US" altLang="nl-NL"/>
          </a:p>
        </p:txBody>
      </p:sp>
      <p:pic>
        <p:nvPicPr>
          <p:cNvPr id="19462" name="Picture 9" descr="Een vermenselijkt stuk speelgoed met kleurrijke ringen, twee benen en twee ogen staat op een blok." title="Een vermenselijkt stuk speelgoed met kleurrijke ringen, twee benen en twee ogen staat op een blok."/>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32488" y="1317625"/>
            <a:ext cx="1655762"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2584</Words>
  <Application>Microsoft Office PowerPoint</Application>
  <PresentationFormat>On-screen Show (16:10)</PresentationFormat>
  <Paragraphs>329</Paragraphs>
  <Slides>20</Slides>
  <Notes>20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handy</vt:lpstr>
      <vt:lpstr>Arial</vt:lpstr>
      <vt:lpstr>Calibri</vt:lpstr>
      <vt:lpstr>Calibri Light</vt:lpstr>
      <vt:lpstr>Segoe Pro</vt:lpstr>
      <vt:lpstr>Segoe Pro Light</vt:lpstr>
      <vt:lpstr>Segoe UI Light</vt:lpstr>
      <vt:lpstr>Office Theme</vt:lpstr>
      <vt:lpstr>Welkom bij Hour of Code™</vt:lpstr>
      <vt:lpstr>Zullen we het eens over programmeren hebben?</vt:lpstr>
      <vt:lpstr>Hour of Code™-video van Code.org</vt:lpstr>
      <vt:lpstr>Wat weet je over "programmeren?"</vt:lpstr>
      <vt:lpstr>Programmeren is…</vt:lpstr>
      <vt:lpstr>Je kunt communiceren met computers</vt:lpstr>
      <vt:lpstr>Computers begrijpen de taal van code</vt:lpstr>
      <vt:lpstr>Wat is programmeren?</vt:lpstr>
      <vt:lpstr>Problemen oplossen</vt:lpstr>
      <vt:lpstr>Je fantasie gebruiken</vt:lpstr>
      <vt:lpstr>Samenwerken met vrienden</vt:lpstr>
      <vt:lpstr>Wat vinden jullie leuk om te doen?</vt:lpstr>
      <vt:lpstr>Zorg dat programmeren onderdeel wordt van wat je leuk vindt</vt:lpstr>
      <vt:lpstr>How it goes down </vt:lpstr>
      <vt:lpstr>Find your tutorial</vt:lpstr>
      <vt:lpstr>Samenvatting</vt:lpstr>
      <vt:lpstr>Wat weet je nu over "programmeren?"</vt:lpstr>
      <vt:lpstr>PowerPoint Presentation</vt:lpstr>
      <vt:lpstr>Volgende stappen</vt:lpstr>
      <vt:lpstr>Leuk dat je hebt meegedaan!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2015-11-20T15:47:47Z</dcterms:created>
  <dcterms:modified xsi:type="dcterms:W3CDTF">2017-11-02T07:07:17Z</dcterms:modified>
</cp:coreProperties>
</file>